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atsnet Ghebrebrhan" initials="NG"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792"/>
    <a:srgbClr val="00919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6" d="100"/>
          <a:sy n="76" d="100"/>
        </p:scale>
        <p:origin x="-1206" y="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BentonSans"/>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BentonSans"/>
              </a:defRPr>
            </a:lvl1pPr>
          </a:lstStyle>
          <a:p>
            <a:fld id="{37F04304-066B-4130-A23E-FABE1DD7F946}" type="datetimeFigureOut">
              <a:rPr lang="fr-FR" smtClean="0"/>
              <a:pPr/>
              <a:t>28/10/2015</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BentonSans"/>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BentonSans"/>
              </a:defRPr>
            </a:lvl1pPr>
          </a:lstStyle>
          <a:p>
            <a:fld id="{CA12635D-BF2D-428F-9A20-EA82FD93B9F6}" type="slidenum">
              <a:rPr lang="fr-FR" smtClean="0"/>
              <a:pPr/>
              <a:t>‹#›</a:t>
            </a:fld>
            <a:endParaRPr lang="fr-FR" dirty="0"/>
          </a:p>
        </p:txBody>
      </p:sp>
    </p:spTree>
    <p:extLst>
      <p:ext uri="{BB962C8B-B14F-4D97-AF65-F5344CB8AC3E}">
        <p14:creationId xmlns:p14="http://schemas.microsoft.com/office/powerpoint/2010/main" val="827918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BentonSans"/>
        <a:ea typeface="+mn-ea"/>
        <a:cs typeface="+mn-cs"/>
      </a:defRPr>
    </a:lvl1pPr>
    <a:lvl2pPr marL="457200" algn="l" defTabSz="914400" rtl="0" eaLnBrk="1" latinLnBrk="0" hangingPunct="1">
      <a:defRPr sz="1200" kern="1200">
        <a:solidFill>
          <a:schemeClr val="tx1"/>
        </a:solidFill>
        <a:latin typeface="BentonSans"/>
        <a:ea typeface="+mn-ea"/>
        <a:cs typeface="+mn-cs"/>
      </a:defRPr>
    </a:lvl2pPr>
    <a:lvl3pPr marL="914400" algn="l" defTabSz="914400" rtl="0" eaLnBrk="1" latinLnBrk="0" hangingPunct="1">
      <a:defRPr sz="1200" kern="1200">
        <a:solidFill>
          <a:schemeClr val="tx1"/>
        </a:solidFill>
        <a:latin typeface="BentonSans"/>
        <a:ea typeface="+mn-ea"/>
        <a:cs typeface="+mn-cs"/>
      </a:defRPr>
    </a:lvl3pPr>
    <a:lvl4pPr marL="1371600" algn="l" defTabSz="914400" rtl="0" eaLnBrk="1" latinLnBrk="0" hangingPunct="1">
      <a:defRPr sz="1200" kern="1200">
        <a:solidFill>
          <a:schemeClr val="tx1"/>
        </a:solidFill>
        <a:latin typeface="BentonSans"/>
        <a:ea typeface="+mn-ea"/>
        <a:cs typeface="+mn-cs"/>
      </a:defRPr>
    </a:lvl4pPr>
    <a:lvl5pPr marL="1828800" algn="l" defTabSz="914400" rtl="0" eaLnBrk="1" latinLnBrk="0" hangingPunct="1">
      <a:defRPr sz="1200" kern="1200">
        <a:solidFill>
          <a:schemeClr val="tx1"/>
        </a:solidFill>
        <a:latin typeface="BentonSan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12635D-BF2D-428F-9A20-EA82FD93B9F6}" type="slidenum">
              <a:rPr lang="fr-FR" smtClean="0"/>
              <a:pPr/>
              <a:t>1</a:t>
            </a:fld>
            <a:endParaRPr lang="fr-FR"/>
          </a:p>
        </p:txBody>
      </p:sp>
    </p:spTree>
    <p:extLst>
      <p:ext uri="{BB962C8B-B14F-4D97-AF65-F5344CB8AC3E}">
        <p14:creationId xmlns:p14="http://schemas.microsoft.com/office/powerpoint/2010/main" val="33440381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12635D-BF2D-428F-9A20-EA82FD93B9F6}" type="slidenum">
              <a:rPr lang="fr-FR" smtClean="0"/>
              <a:pPr/>
              <a:t>10</a:t>
            </a:fld>
            <a:endParaRPr lang="fr-FR"/>
          </a:p>
        </p:txBody>
      </p:sp>
    </p:spTree>
    <p:extLst>
      <p:ext uri="{BB962C8B-B14F-4D97-AF65-F5344CB8AC3E}">
        <p14:creationId xmlns:p14="http://schemas.microsoft.com/office/powerpoint/2010/main" val="1942627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12635D-BF2D-428F-9A20-EA82FD93B9F6}" type="slidenum">
              <a:rPr lang="fr-FR" smtClean="0"/>
              <a:pPr/>
              <a:t>2</a:t>
            </a:fld>
            <a:endParaRPr lang="fr-FR"/>
          </a:p>
        </p:txBody>
      </p:sp>
    </p:spTree>
    <p:extLst>
      <p:ext uri="{BB962C8B-B14F-4D97-AF65-F5344CB8AC3E}">
        <p14:creationId xmlns:p14="http://schemas.microsoft.com/office/powerpoint/2010/main" val="2728832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12635D-BF2D-428F-9A20-EA82FD93B9F6}" type="slidenum">
              <a:rPr lang="fr-FR" smtClean="0"/>
              <a:pPr/>
              <a:t>3</a:t>
            </a:fld>
            <a:endParaRPr lang="fr-FR"/>
          </a:p>
        </p:txBody>
      </p:sp>
    </p:spTree>
    <p:extLst>
      <p:ext uri="{BB962C8B-B14F-4D97-AF65-F5344CB8AC3E}">
        <p14:creationId xmlns:p14="http://schemas.microsoft.com/office/powerpoint/2010/main" val="1759390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12635D-BF2D-428F-9A20-EA82FD93B9F6}" type="slidenum">
              <a:rPr lang="fr-FR" smtClean="0"/>
              <a:pPr/>
              <a:t>4</a:t>
            </a:fld>
            <a:endParaRPr lang="fr-FR"/>
          </a:p>
        </p:txBody>
      </p:sp>
    </p:spTree>
    <p:extLst>
      <p:ext uri="{BB962C8B-B14F-4D97-AF65-F5344CB8AC3E}">
        <p14:creationId xmlns:p14="http://schemas.microsoft.com/office/powerpoint/2010/main" val="3822558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12635D-BF2D-428F-9A20-EA82FD93B9F6}" type="slidenum">
              <a:rPr lang="fr-FR" smtClean="0"/>
              <a:pPr/>
              <a:t>5</a:t>
            </a:fld>
            <a:endParaRPr lang="fr-FR"/>
          </a:p>
        </p:txBody>
      </p:sp>
    </p:spTree>
    <p:extLst>
      <p:ext uri="{BB962C8B-B14F-4D97-AF65-F5344CB8AC3E}">
        <p14:creationId xmlns:p14="http://schemas.microsoft.com/office/powerpoint/2010/main" val="2601122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12635D-BF2D-428F-9A20-EA82FD93B9F6}" type="slidenum">
              <a:rPr lang="fr-FR" smtClean="0"/>
              <a:pPr/>
              <a:t>6</a:t>
            </a:fld>
            <a:endParaRPr lang="fr-FR"/>
          </a:p>
        </p:txBody>
      </p:sp>
    </p:spTree>
    <p:extLst>
      <p:ext uri="{BB962C8B-B14F-4D97-AF65-F5344CB8AC3E}">
        <p14:creationId xmlns:p14="http://schemas.microsoft.com/office/powerpoint/2010/main" val="2004227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12635D-BF2D-428F-9A20-EA82FD93B9F6}" type="slidenum">
              <a:rPr lang="fr-FR" smtClean="0"/>
              <a:pPr/>
              <a:t>7</a:t>
            </a:fld>
            <a:endParaRPr lang="fr-FR"/>
          </a:p>
        </p:txBody>
      </p:sp>
    </p:spTree>
    <p:extLst>
      <p:ext uri="{BB962C8B-B14F-4D97-AF65-F5344CB8AC3E}">
        <p14:creationId xmlns:p14="http://schemas.microsoft.com/office/powerpoint/2010/main" val="3507659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12635D-BF2D-428F-9A20-EA82FD93B9F6}" type="slidenum">
              <a:rPr lang="fr-FR" smtClean="0"/>
              <a:pPr/>
              <a:t>8</a:t>
            </a:fld>
            <a:endParaRPr lang="fr-FR"/>
          </a:p>
        </p:txBody>
      </p:sp>
    </p:spTree>
    <p:extLst>
      <p:ext uri="{BB962C8B-B14F-4D97-AF65-F5344CB8AC3E}">
        <p14:creationId xmlns:p14="http://schemas.microsoft.com/office/powerpoint/2010/main" val="120326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12635D-BF2D-428F-9A20-EA82FD93B9F6}" type="slidenum">
              <a:rPr lang="fr-FR" smtClean="0"/>
              <a:pPr/>
              <a:t>9</a:t>
            </a:fld>
            <a:endParaRPr lang="fr-FR"/>
          </a:p>
        </p:txBody>
      </p:sp>
    </p:spTree>
    <p:extLst>
      <p:ext uri="{BB962C8B-B14F-4D97-AF65-F5344CB8AC3E}">
        <p14:creationId xmlns:p14="http://schemas.microsoft.com/office/powerpoint/2010/main" val="1733876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3A24FC35-CCDE-7A4E-BFC8-38F570899E1F}" type="datetimeFigureOut">
              <a:rPr lang="en-US" smtClean="0"/>
              <a:pPr/>
              <a:t>10/28/2015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799D6-5434-744D-A6D9-B14E87B27D65}" type="slidenum">
              <a:rPr lang="en-US" smtClean="0"/>
              <a:pPr/>
              <a:t>‹#›</a:t>
            </a:fld>
            <a:endParaRPr lang="en-US"/>
          </a:p>
        </p:txBody>
      </p:sp>
    </p:spTree>
    <p:extLst>
      <p:ext uri="{BB962C8B-B14F-4D97-AF65-F5344CB8AC3E}">
        <p14:creationId xmlns:p14="http://schemas.microsoft.com/office/powerpoint/2010/main" val="2169064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3A24FC35-CCDE-7A4E-BFC8-38F570899E1F}" type="datetimeFigureOut">
              <a:rPr lang="en-US" smtClean="0"/>
              <a:pPr/>
              <a:t>10/28/2015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799D6-5434-744D-A6D9-B14E87B27D65}" type="slidenum">
              <a:rPr lang="en-US" smtClean="0"/>
              <a:pPr/>
              <a:t>‹#›</a:t>
            </a:fld>
            <a:endParaRPr lang="en-US"/>
          </a:p>
        </p:txBody>
      </p:sp>
    </p:spTree>
    <p:extLst>
      <p:ext uri="{BB962C8B-B14F-4D97-AF65-F5344CB8AC3E}">
        <p14:creationId xmlns:p14="http://schemas.microsoft.com/office/powerpoint/2010/main" val="552047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3A24FC35-CCDE-7A4E-BFC8-38F570899E1F}" type="datetimeFigureOut">
              <a:rPr lang="en-US" smtClean="0"/>
              <a:pPr/>
              <a:t>10/28/2015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799D6-5434-744D-A6D9-B14E87B27D65}" type="slidenum">
              <a:rPr lang="en-US" smtClean="0"/>
              <a:pPr/>
              <a:t>‹#›</a:t>
            </a:fld>
            <a:endParaRPr lang="en-US"/>
          </a:p>
        </p:txBody>
      </p:sp>
    </p:spTree>
    <p:extLst>
      <p:ext uri="{BB962C8B-B14F-4D97-AF65-F5344CB8AC3E}">
        <p14:creationId xmlns:p14="http://schemas.microsoft.com/office/powerpoint/2010/main" val="3753851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3A24FC35-CCDE-7A4E-BFC8-38F570899E1F}" type="datetimeFigureOut">
              <a:rPr lang="en-US" smtClean="0"/>
              <a:pPr/>
              <a:t>10/28/2015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799D6-5434-744D-A6D9-B14E87B27D65}" type="slidenum">
              <a:rPr lang="en-US" smtClean="0"/>
              <a:pPr/>
              <a:t>‹#›</a:t>
            </a:fld>
            <a:endParaRPr lang="en-US"/>
          </a:p>
        </p:txBody>
      </p:sp>
    </p:spTree>
    <p:extLst>
      <p:ext uri="{BB962C8B-B14F-4D97-AF65-F5344CB8AC3E}">
        <p14:creationId xmlns:p14="http://schemas.microsoft.com/office/powerpoint/2010/main" val="1752722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3A24FC35-CCDE-7A4E-BFC8-38F570899E1F}" type="datetimeFigureOut">
              <a:rPr lang="en-US" smtClean="0"/>
              <a:pPr/>
              <a:t>10/28/2015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799D6-5434-744D-A6D9-B14E87B27D65}" type="slidenum">
              <a:rPr lang="en-US" smtClean="0"/>
              <a:pPr/>
              <a:t>‹#›</a:t>
            </a:fld>
            <a:endParaRPr lang="en-US"/>
          </a:p>
        </p:txBody>
      </p:sp>
    </p:spTree>
    <p:extLst>
      <p:ext uri="{BB962C8B-B14F-4D97-AF65-F5344CB8AC3E}">
        <p14:creationId xmlns:p14="http://schemas.microsoft.com/office/powerpoint/2010/main" val="2150833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3A24FC35-CCDE-7A4E-BFC8-38F570899E1F}" type="datetimeFigureOut">
              <a:rPr lang="en-US" smtClean="0"/>
              <a:pPr/>
              <a:t>10/28/2015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799D6-5434-744D-A6D9-B14E87B27D65}" type="slidenum">
              <a:rPr lang="en-US" smtClean="0"/>
              <a:pPr/>
              <a:t>‹#›</a:t>
            </a:fld>
            <a:endParaRPr lang="en-US"/>
          </a:p>
        </p:txBody>
      </p:sp>
    </p:spTree>
    <p:extLst>
      <p:ext uri="{BB962C8B-B14F-4D97-AF65-F5344CB8AC3E}">
        <p14:creationId xmlns:p14="http://schemas.microsoft.com/office/powerpoint/2010/main" val="2000932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3A24FC35-CCDE-7A4E-BFC8-38F570899E1F}" type="datetimeFigureOut">
              <a:rPr lang="en-US" smtClean="0"/>
              <a:pPr/>
              <a:t>10/28/2015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0799D6-5434-744D-A6D9-B14E87B27D65}" type="slidenum">
              <a:rPr lang="en-US" smtClean="0"/>
              <a:pPr/>
              <a:t>‹#›</a:t>
            </a:fld>
            <a:endParaRPr lang="en-US"/>
          </a:p>
        </p:txBody>
      </p:sp>
    </p:spTree>
    <p:extLst>
      <p:ext uri="{BB962C8B-B14F-4D97-AF65-F5344CB8AC3E}">
        <p14:creationId xmlns:p14="http://schemas.microsoft.com/office/powerpoint/2010/main" val="409578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3A24FC35-CCDE-7A4E-BFC8-38F570899E1F}" type="datetimeFigureOut">
              <a:rPr lang="en-US" smtClean="0"/>
              <a:pPr/>
              <a:t>10/28/2015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0799D6-5434-744D-A6D9-B14E87B27D65}" type="slidenum">
              <a:rPr lang="en-US" smtClean="0"/>
              <a:pPr/>
              <a:t>‹#›</a:t>
            </a:fld>
            <a:endParaRPr lang="en-US"/>
          </a:p>
        </p:txBody>
      </p:sp>
    </p:spTree>
    <p:extLst>
      <p:ext uri="{BB962C8B-B14F-4D97-AF65-F5344CB8AC3E}">
        <p14:creationId xmlns:p14="http://schemas.microsoft.com/office/powerpoint/2010/main" val="3006592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24FC35-CCDE-7A4E-BFC8-38F570899E1F}" type="datetimeFigureOut">
              <a:rPr lang="en-US" smtClean="0"/>
              <a:pPr/>
              <a:t>10/28/2015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0799D6-5434-744D-A6D9-B14E87B27D65}" type="slidenum">
              <a:rPr lang="en-US" smtClean="0"/>
              <a:pPr/>
              <a:t>‹#›</a:t>
            </a:fld>
            <a:endParaRPr lang="en-US"/>
          </a:p>
        </p:txBody>
      </p:sp>
    </p:spTree>
    <p:extLst>
      <p:ext uri="{BB962C8B-B14F-4D97-AF65-F5344CB8AC3E}">
        <p14:creationId xmlns:p14="http://schemas.microsoft.com/office/powerpoint/2010/main" val="1592446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3A24FC35-CCDE-7A4E-BFC8-38F570899E1F}" type="datetimeFigureOut">
              <a:rPr lang="en-US" smtClean="0"/>
              <a:pPr/>
              <a:t>10/28/2015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799D6-5434-744D-A6D9-B14E87B27D65}" type="slidenum">
              <a:rPr lang="en-US" smtClean="0"/>
              <a:pPr/>
              <a:t>‹#›</a:t>
            </a:fld>
            <a:endParaRPr lang="en-US"/>
          </a:p>
        </p:txBody>
      </p:sp>
    </p:spTree>
    <p:extLst>
      <p:ext uri="{BB962C8B-B14F-4D97-AF65-F5344CB8AC3E}">
        <p14:creationId xmlns:p14="http://schemas.microsoft.com/office/powerpoint/2010/main" val="105296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3A24FC35-CCDE-7A4E-BFC8-38F570899E1F}" type="datetimeFigureOut">
              <a:rPr lang="en-US" smtClean="0"/>
              <a:pPr/>
              <a:t>10/28/2015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799D6-5434-744D-A6D9-B14E87B27D65}" type="slidenum">
              <a:rPr lang="en-US" smtClean="0"/>
              <a:pPr/>
              <a:t>‹#›</a:t>
            </a:fld>
            <a:endParaRPr lang="en-US"/>
          </a:p>
        </p:txBody>
      </p:sp>
    </p:spTree>
    <p:extLst>
      <p:ext uri="{BB962C8B-B14F-4D97-AF65-F5344CB8AC3E}">
        <p14:creationId xmlns:p14="http://schemas.microsoft.com/office/powerpoint/2010/main" val="725032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13"/>
          <a:srcRect b="1938"/>
          <a:stretch/>
        </p:blipFill>
        <p:spPr>
          <a:xfrm>
            <a:off x="0" y="1219943"/>
            <a:ext cx="9144000" cy="5136407"/>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BentonSans"/>
              </a:defRPr>
            </a:lvl1pPr>
          </a:lstStyle>
          <a:p>
            <a:fld id="{3A24FC35-CCDE-7A4E-BFC8-38F570899E1F}" type="datetimeFigureOut">
              <a:rPr lang="en-US" smtClean="0"/>
              <a:pPr/>
              <a:t>10/28/2015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BentonSans"/>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BentonSans"/>
              </a:defRPr>
            </a:lvl1pPr>
          </a:lstStyle>
          <a:p>
            <a:fld id="{A50799D6-5434-744D-A6D9-B14E87B27D65}" type="slidenum">
              <a:rPr lang="en-US" smtClean="0"/>
              <a:pPr/>
              <a:t>‹#›</a:t>
            </a:fld>
            <a:endParaRPr lang="en-US" dirty="0"/>
          </a:p>
        </p:txBody>
      </p:sp>
      <p:pic>
        <p:nvPicPr>
          <p:cNvPr id="7" name="Picture 6" descr="strip 1.jpg"/>
          <p:cNvPicPr>
            <a:picLocks noChangeAspect="1"/>
          </p:cNvPicPr>
          <p:nvPr userDrawn="1"/>
        </p:nvPicPr>
        <p:blipFill rotWithShape="1">
          <a:blip r:embed="rId14">
            <a:extLst>
              <a:ext uri="{28A0092B-C50C-407E-A947-70E740481C1C}">
                <a14:useLocalDpi xmlns:a14="http://schemas.microsoft.com/office/drawing/2010/main" val="0"/>
              </a:ext>
            </a:extLst>
          </a:blip>
          <a:srcRect l="13793" t="29352" r="-13793" b="-1318"/>
          <a:stretch/>
        </p:blipFill>
        <p:spPr>
          <a:xfrm flipH="1">
            <a:off x="8793238" y="0"/>
            <a:ext cx="350762" cy="6985905"/>
          </a:xfrm>
          <a:prstGeom prst="rect">
            <a:avLst/>
          </a:prstGeom>
        </p:spPr>
      </p:pic>
      <p:pic>
        <p:nvPicPr>
          <p:cNvPr id="8" name="Picture 7" descr="strip 1.jpg"/>
          <p:cNvPicPr>
            <a:picLocks noChangeAspect="1"/>
          </p:cNvPicPr>
          <p:nvPr userDrawn="1"/>
        </p:nvPicPr>
        <p:blipFill rotWithShape="1">
          <a:blip r:embed="rId14">
            <a:extLst>
              <a:ext uri="{28A0092B-C50C-407E-A947-70E740481C1C}">
                <a14:useLocalDpi xmlns:a14="http://schemas.microsoft.com/office/drawing/2010/main" val="0"/>
              </a:ext>
            </a:extLst>
          </a:blip>
          <a:srcRect l="13793" t="29352" r="-13793" b="-1318"/>
          <a:stretch/>
        </p:blipFill>
        <p:spPr>
          <a:xfrm>
            <a:off x="0" y="0"/>
            <a:ext cx="350762" cy="6985905"/>
          </a:xfrm>
          <a:prstGeom prst="rect">
            <a:avLst/>
          </a:prstGeom>
        </p:spPr>
      </p:pic>
      <p:pic>
        <p:nvPicPr>
          <p:cNvPr id="9" name="Picture 8" descr="16 DAYS LETTER HEAD - french-03.jp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2987262" y="274638"/>
            <a:ext cx="5699538" cy="792162"/>
          </a:xfrm>
          <a:prstGeom prst="rect">
            <a:avLst/>
          </a:prstGeom>
        </p:spPr>
      </p:pic>
      <p:pic>
        <p:nvPicPr>
          <p:cNvPr id="10" name="Picture 9"/>
          <p:cNvPicPr>
            <a:picLocks noChangeAspect="1"/>
          </p:cNvPicPr>
          <p:nvPr userDrawn="1"/>
        </p:nvPicPr>
        <p:blipFill>
          <a:blip r:embed="rId16"/>
          <a:stretch>
            <a:fillRect/>
          </a:stretch>
        </p:blipFill>
        <p:spPr>
          <a:xfrm>
            <a:off x="4860032" y="6538064"/>
            <a:ext cx="3992034" cy="59288"/>
          </a:xfrm>
          <a:prstGeom prst="rect">
            <a:avLst/>
          </a:prstGeom>
        </p:spPr>
      </p:pic>
      <p:pic>
        <p:nvPicPr>
          <p:cNvPr id="11" name="Picture 10"/>
          <p:cNvPicPr>
            <a:picLocks noChangeAspect="1"/>
          </p:cNvPicPr>
          <p:nvPr userDrawn="1"/>
        </p:nvPicPr>
        <p:blipFill>
          <a:blip r:embed="rId16"/>
          <a:stretch>
            <a:fillRect/>
          </a:stretch>
        </p:blipFill>
        <p:spPr>
          <a:xfrm>
            <a:off x="457200" y="6538064"/>
            <a:ext cx="3992034" cy="59288"/>
          </a:xfrm>
          <a:prstGeom prst="rect">
            <a:avLst/>
          </a:prstGeom>
        </p:spPr>
      </p:pic>
    </p:spTree>
    <p:extLst>
      <p:ext uri="{BB962C8B-B14F-4D97-AF65-F5344CB8AC3E}">
        <p14:creationId xmlns:p14="http://schemas.microsoft.com/office/powerpoint/2010/main" val="1024079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BentonSans"/>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BentonSans"/>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BentonSans"/>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BentonSans"/>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BentonSans"/>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BentonSans"/>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6.emf"/></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5260218"/>
            <a:ext cx="9144000" cy="1597782"/>
          </a:xfrm>
          <a:prstGeom prst="rect">
            <a:avLst/>
          </a:prstGeom>
        </p:spPr>
      </p:pic>
      <p:sp>
        <p:nvSpPr>
          <p:cNvPr id="6" name="TextBox 5"/>
          <p:cNvSpPr txBox="1"/>
          <p:nvPr/>
        </p:nvSpPr>
        <p:spPr>
          <a:xfrm>
            <a:off x="635674" y="5536373"/>
            <a:ext cx="6933503" cy="1308050"/>
          </a:xfrm>
          <a:prstGeom prst="rect">
            <a:avLst/>
          </a:prstGeom>
          <a:noFill/>
        </p:spPr>
        <p:txBody>
          <a:bodyPr wrap="square" rtlCol="0">
            <a:spAutoFit/>
          </a:bodyPr>
          <a:lstStyle/>
          <a:p>
            <a:pPr algn="ctr"/>
            <a:r>
              <a:rPr lang="fr-FR" sz="3600" b="1" dirty="0" smtClean="0">
                <a:solidFill>
                  <a:schemeClr val="bg1"/>
                </a:solidFill>
                <a:latin typeface="BentonSans"/>
                <a:cs typeface="BentonSans"/>
              </a:rPr>
              <a:t>16 Jours de Campagne</a:t>
            </a:r>
          </a:p>
          <a:p>
            <a:pPr algn="ctr"/>
            <a:r>
              <a:rPr lang="fr-FR" sz="2500" dirty="0" smtClean="0">
                <a:solidFill>
                  <a:srgbClr val="800000"/>
                </a:solidFill>
                <a:latin typeface="BentonSans"/>
                <a:cs typeface="BentonSans"/>
              </a:rPr>
              <a:t>Régionale d’Activisme 2015</a:t>
            </a:r>
          </a:p>
          <a:p>
            <a:pPr algn="ctr"/>
            <a:endParaRPr lang="en-US" dirty="0">
              <a:solidFill>
                <a:srgbClr val="FFFFFF"/>
              </a:solidFill>
            </a:endParaRPr>
          </a:p>
        </p:txBody>
      </p:sp>
      <p:sp>
        <p:nvSpPr>
          <p:cNvPr id="4" name="ZoneTexte 3"/>
          <p:cNvSpPr txBox="1"/>
          <p:nvPr/>
        </p:nvSpPr>
        <p:spPr>
          <a:xfrm>
            <a:off x="6939419" y="200417"/>
            <a:ext cx="2104373" cy="276999"/>
          </a:xfrm>
          <a:prstGeom prst="rect">
            <a:avLst/>
          </a:prstGeom>
          <a:noFill/>
        </p:spPr>
        <p:txBody>
          <a:bodyPr wrap="square" rtlCol="0">
            <a:spAutoFit/>
          </a:bodyPr>
          <a:lstStyle/>
          <a:p>
            <a:pPr algn="ctr"/>
            <a:r>
              <a:rPr lang="fr-FR" sz="1200" i="1" dirty="0" smtClean="0">
                <a:latin typeface="BentonSans"/>
              </a:rPr>
              <a:t>Original en anglais</a:t>
            </a:r>
            <a:endParaRPr lang="fr-FR" sz="1200" i="1" dirty="0">
              <a:latin typeface="BentonSans"/>
            </a:endParaRPr>
          </a:p>
        </p:txBody>
      </p:sp>
      <p:sp>
        <p:nvSpPr>
          <p:cNvPr id="7" name="Subtitle 6"/>
          <p:cNvSpPr>
            <a:spLocks noGrp="1"/>
          </p:cNvSpPr>
          <p:nvPr>
            <p:ph type="subTitle" idx="1"/>
          </p:nvPr>
        </p:nvSpPr>
        <p:spPr/>
        <p:txBody>
          <a:bodyPr/>
          <a:lstStyle/>
          <a:p>
            <a:endParaRPr lang="en-US"/>
          </a:p>
        </p:txBody>
      </p:sp>
      <p:sp>
        <p:nvSpPr>
          <p:cNvPr id="8" name="Title 7"/>
          <p:cNvSpPr>
            <a:spLocks noGrp="1"/>
          </p:cNvSpPr>
          <p:nvPr>
            <p:ph type="ctrTitle"/>
          </p:nvPr>
        </p:nvSpPr>
        <p:spPr/>
        <p:txBody>
          <a:bodyPr/>
          <a:lstStyle/>
          <a:p>
            <a:endParaRPr lang="en-US"/>
          </a:p>
        </p:txBody>
      </p:sp>
      <p:pic>
        <p:nvPicPr>
          <p:cNvPr id="9" name="Picture 8"/>
          <p:cNvPicPr>
            <a:picLocks noChangeAspect="1"/>
          </p:cNvPicPr>
          <p:nvPr/>
        </p:nvPicPr>
        <p:blipFill>
          <a:blip r:embed="rId4"/>
          <a:stretch>
            <a:fillRect/>
          </a:stretch>
        </p:blipFill>
        <p:spPr>
          <a:xfrm>
            <a:off x="7482290" y="5599206"/>
            <a:ext cx="1332895" cy="969378"/>
          </a:xfrm>
          <a:prstGeom prst="rect">
            <a:avLst/>
          </a:prstGeom>
        </p:spPr>
      </p:pic>
      <p:pic>
        <p:nvPicPr>
          <p:cNvPr id="10" name="Picture 9" descr="16 days poster_3 french.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397643"/>
          </a:xfrm>
          <a:prstGeom prst="rect">
            <a:avLst/>
          </a:prstGeom>
        </p:spPr>
      </p:pic>
    </p:spTree>
    <p:extLst>
      <p:ext uri="{BB962C8B-B14F-4D97-AF65-F5344CB8AC3E}">
        <p14:creationId xmlns:p14="http://schemas.microsoft.com/office/powerpoint/2010/main" val="1202834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413" y="1788135"/>
            <a:ext cx="3024329" cy="2566324"/>
          </a:xfrm>
        </p:spPr>
        <p:txBody>
          <a:bodyPr>
            <a:normAutofit/>
          </a:bodyPr>
          <a:lstStyle/>
          <a:p>
            <a:pPr algn="r"/>
            <a:r>
              <a:rPr lang="fr-FR" sz="3600" b="1" dirty="0" smtClean="0">
                <a:solidFill>
                  <a:srgbClr val="00919D"/>
                </a:solidFill>
              </a:rPr>
              <a:t>Montrer la Voie pour Mettre Fin aux VFFF</a:t>
            </a:r>
            <a:endParaRPr lang="fr-FR" sz="3600" b="1" dirty="0">
              <a:solidFill>
                <a:srgbClr val="00919D"/>
              </a:solidFill>
            </a:endParaRPr>
          </a:p>
        </p:txBody>
      </p:sp>
      <p:sp>
        <p:nvSpPr>
          <p:cNvPr id="3" name="Content Placeholder 2"/>
          <p:cNvSpPr>
            <a:spLocks noGrp="1"/>
          </p:cNvSpPr>
          <p:nvPr>
            <p:ph idx="1"/>
          </p:nvPr>
        </p:nvSpPr>
        <p:spPr>
          <a:xfrm>
            <a:off x="4177250" y="1788135"/>
            <a:ext cx="4010160" cy="4187624"/>
          </a:xfrm>
        </p:spPr>
        <p:txBody>
          <a:bodyPr>
            <a:normAutofit fontScale="70000" lnSpcReduction="20000"/>
          </a:bodyPr>
          <a:lstStyle/>
          <a:p>
            <a:pPr>
              <a:lnSpc>
                <a:spcPct val="120000"/>
              </a:lnSpc>
            </a:pPr>
            <a:r>
              <a:rPr lang="fr-FR" dirty="0" smtClean="0"/>
              <a:t>Chacun peut et doit mettre fin aux violences faites aux femmes</a:t>
            </a:r>
          </a:p>
          <a:p>
            <a:pPr>
              <a:lnSpc>
                <a:spcPct val="120000"/>
              </a:lnSpc>
            </a:pPr>
            <a:endParaRPr lang="fr-FR" dirty="0" smtClean="0"/>
          </a:p>
          <a:p>
            <a:pPr marL="0" indent="0">
              <a:lnSpc>
                <a:spcPct val="120000"/>
              </a:lnSpc>
              <a:buNone/>
            </a:pPr>
            <a:r>
              <a:rPr lang="fr-FR" dirty="0" smtClean="0"/>
              <a:t>Faites montre de votre leadership – utilisez votre voix pour condamner les VFF, et </a:t>
            </a:r>
            <a:r>
              <a:rPr lang="fr-FR" dirty="0"/>
              <a:t>agissez maintenant pour </a:t>
            </a:r>
            <a:r>
              <a:rPr lang="fr-FR" dirty="0" smtClean="0"/>
              <a:t>arriver à une </a:t>
            </a:r>
            <a:r>
              <a:rPr lang="fr-FR" dirty="0"/>
              <a:t>prévention et une réponse </a:t>
            </a:r>
            <a:r>
              <a:rPr lang="fr-FR" dirty="0" smtClean="0"/>
              <a:t>efficaces!</a:t>
            </a:r>
            <a:endParaRPr lang="fr-FR" dirty="0"/>
          </a:p>
        </p:txBody>
      </p:sp>
      <p:pic>
        <p:nvPicPr>
          <p:cNvPr id="4" name="Picture 3"/>
          <p:cNvPicPr>
            <a:picLocks noChangeAspect="1"/>
          </p:cNvPicPr>
          <p:nvPr/>
        </p:nvPicPr>
        <p:blipFill>
          <a:blip r:embed="rId3"/>
          <a:stretch>
            <a:fillRect/>
          </a:stretch>
        </p:blipFill>
        <p:spPr>
          <a:xfrm>
            <a:off x="1520519" y="1875673"/>
            <a:ext cx="2456223" cy="128210"/>
          </a:xfrm>
          <a:prstGeom prst="rect">
            <a:avLst/>
          </a:prstGeom>
        </p:spPr>
      </p:pic>
      <p:pic>
        <p:nvPicPr>
          <p:cNvPr id="5" name="Picture 4"/>
          <p:cNvPicPr>
            <a:picLocks noChangeAspect="1"/>
          </p:cNvPicPr>
          <p:nvPr/>
        </p:nvPicPr>
        <p:blipFill>
          <a:blip r:embed="rId3"/>
          <a:stretch>
            <a:fillRect/>
          </a:stretch>
        </p:blipFill>
        <p:spPr>
          <a:xfrm>
            <a:off x="1520519" y="4183240"/>
            <a:ext cx="2456223" cy="128210"/>
          </a:xfrm>
          <a:prstGeom prst="rect">
            <a:avLst/>
          </a:prstGeom>
        </p:spPr>
      </p:pic>
      <p:sp>
        <p:nvSpPr>
          <p:cNvPr id="6" name="TextBox 5"/>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9</a:t>
            </a:r>
            <a:endParaRPr lang="en-US" dirty="0">
              <a:solidFill>
                <a:srgbClr val="1C8EA5"/>
              </a:solidFill>
            </a:endParaRPr>
          </a:p>
        </p:txBody>
      </p:sp>
    </p:spTree>
    <p:extLst>
      <p:ext uri="{BB962C8B-B14F-4D97-AF65-F5344CB8AC3E}">
        <p14:creationId xmlns:p14="http://schemas.microsoft.com/office/powerpoint/2010/main" val="1530710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328" y="1446980"/>
            <a:ext cx="3151944" cy="2549613"/>
          </a:xfrm>
        </p:spPr>
        <p:txBody>
          <a:bodyPr>
            <a:normAutofit fontScale="90000"/>
          </a:bodyPr>
          <a:lstStyle/>
          <a:p>
            <a:pPr algn="r"/>
            <a:r>
              <a:rPr lang="fr-FR" b="1" dirty="0" smtClean="0">
                <a:solidFill>
                  <a:srgbClr val="00919D"/>
                </a:solidFill>
              </a:rPr>
              <a:t>Violence Faite à la Femme (VFF)</a:t>
            </a:r>
            <a:endParaRPr lang="fr-FR" b="1" dirty="0">
              <a:solidFill>
                <a:srgbClr val="00919D"/>
              </a:solidFill>
            </a:endParaRPr>
          </a:p>
        </p:txBody>
      </p:sp>
      <p:sp>
        <p:nvSpPr>
          <p:cNvPr id="3" name="Content Placeholder 2"/>
          <p:cNvSpPr>
            <a:spLocks noGrp="1"/>
          </p:cNvSpPr>
          <p:nvPr>
            <p:ph idx="1"/>
          </p:nvPr>
        </p:nvSpPr>
        <p:spPr>
          <a:xfrm>
            <a:off x="3943324" y="1434573"/>
            <a:ext cx="4411176" cy="4000983"/>
          </a:xfrm>
        </p:spPr>
        <p:txBody>
          <a:bodyPr>
            <a:normAutofit fontScale="62500" lnSpcReduction="20000"/>
          </a:bodyPr>
          <a:lstStyle/>
          <a:p>
            <a:pPr marL="0" indent="0">
              <a:lnSpc>
                <a:spcPct val="120000"/>
              </a:lnSpc>
              <a:buNone/>
            </a:pPr>
            <a:r>
              <a:rPr lang="en-US" dirty="0" smtClean="0"/>
              <a:t>Tout </a:t>
            </a:r>
            <a:r>
              <a:rPr lang="fr-FR" dirty="0" smtClean="0"/>
              <a:t>acte</a:t>
            </a:r>
            <a:r>
              <a:rPr lang="en-US" dirty="0" smtClean="0"/>
              <a:t> de violence </a:t>
            </a:r>
            <a:r>
              <a:rPr lang="fr-FR" dirty="0" smtClean="0"/>
              <a:t>liée</a:t>
            </a:r>
            <a:r>
              <a:rPr lang="en-US" dirty="0" smtClean="0"/>
              <a:t> au genre qui </a:t>
            </a:r>
            <a:r>
              <a:rPr lang="fr-FR" dirty="0" smtClean="0"/>
              <a:t>porte</a:t>
            </a:r>
            <a:r>
              <a:rPr lang="en-US" dirty="0" smtClean="0"/>
              <a:t>, </a:t>
            </a:r>
            <a:r>
              <a:rPr lang="en-US" dirty="0" err="1" smtClean="0"/>
              <a:t>ou</a:t>
            </a:r>
            <a:r>
              <a:rPr lang="en-US" dirty="0" smtClean="0"/>
              <a:t> </a:t>
            </a:r>
            <a:r>
              <a:rPr lang="en-US" dirty="0" err="1" smtClean="0"/>
              <a:t>est</a:t>
            </a:r>
            <a:r>
              <a:rPr lang="en-US" dirty="0" smtClean="0"/>
              <a:t> </a:t>
            </a:r>
            <a:r>
              <a:rPr lang="fr-FR" dirty="0" smtClean="0"/>
              <a:t>susceptible</a:t>
            </a:r>
            <a:r>
              <a:rPr lang="en-US" dirty="0" smtClean="0"/>
              <a:t> de porter, à la femme </a:t>
            </a:r>
            <a:r>
              <a:rPr lang="en-US" dirty="0" err="1" smtClean="0"/>
              <a:t>une</a:t>
            </a:r>
            <a:r>
              <a:rPr lang="en-US" dirty="0" smtClean="0"/>
              <a:t> </a:t>
            </a:r>
            <a:r>
              <a:rPr lang="en-US" dirty="0" err="1" smtClean="0"/>
              <a:t>atteinte</a:t>
            </a:r>
            <a:r>
              <a:rPr lang="en-US" dirty="0" smtClean="0"/>
              <a:t> à son </a:t>
            </a:r>
            <a:r>
              <a:rPr lang="en-US" dirty="0" err="1" smtClean="0"/>
              <a:t>intégrité</a:t>
            </a:r>
            <a:r>
              <a:rPr lang="en-US" dirty="0" smtClean="0"/>
              <a:t> </a:t>
            </a:r>
            <a:r>
              <a:rPr lang="en-US" dirty="0" err="1" smtClean="0"/>
              <a:t>ou</a:t>
            </a:r>
            <a:r>
              <a:rPr lang="en-US" dirty="0" smtClean="0"/>
              <a:t> </a:t>
            </a:r>
            <a:r>
              <a:rPr lang="en-US" dirty="0" err="1" smtClean="0"/>
              <a:t>une</a:t>
            </a:r>
            <a:r>
              <a:rPr lang="en-US" dirty="0" smtClean="0"/>
              <a:t> </a:t>
            </a:r>
            <a:r>
              <a:rPr lang="en-US" dirty="0" err="1" smtClean="0"/>
              <a:t>souffrance</a:t>
            </a:r>
            <a:r>
              <a:rPr lang="en-US" dirty="0" smtClean="0"/>
              <a:t> physique, </a:t>
            </a:r>
            <a:r>
              <a:rPr lang="en-US" dirty="0" err="1" smtClean="0"/>
              <a:t>sexuelle</a:t>
            </a:r>
            <a:r>
              <a:rPr lang="en-US" dirty="0" smtClean="0"/>
              <a:t> </a:t>
            </a:r>
            <a:r>
              <a:rPr lang="en-US" dirty="0" err="1" smtClean="0"/>
              <a:t>ou</a:t>
            </a:r>
            <a:r>
              <a:rPr lang="en-US" dirty="0" smtClean="0"/>
              <a:t> </a:t>
            </a:r>
            <a:r>
              <a:rPr lang="en-US" dirty="0" err="1" smtClean="0"/>
              <a:t>mentale</a:t>
            </a:r>
            <a:r>
              <a:rPr lang="en-US" dirty="0" smtClean="0"/>
              <a:t>, y </a:t>
            </a:r>
            <a:r>
              <a:rPr lang="en-US" dirty="0" err="1" smtClean="0"/>
              <a:t>compris</a:t>
            </a:r>
            <a:r>
              <a:rPr lang="en-US" dirty="0" smtClean="0"/>
              <a:t> la menace d’un </a:t>
            </a:r>
            <a:r>
              <a:rPr lang="en-US" dirty="0" err="1" smtClean="0"/>
              <a:t>tel</a:t>
            </a:r>
            <a:r>
              <a:rPr lang="en-US" dirty="0" smtClean="0"/>
              <a:t> </a:t>
            </a:r>
            <a:r>
              <a:rPr lang="en-US" dirty="0" err="1" smtClean="0"/>
              <a:t>acte</a:t>
            </a:r>
            <a:r>
              <a:rPr lang="en-US" dirty="0" smtClean="0"/>
              <a:t>, la </a:t>
            </a:r>
            <a:r>
              <a:rPr lang="en-US" dirty="0" err="1" smtClean="0"/>
              <a:t>contrainte</a:t>
            </a:r>
            <a:r>
              <a:rPr lang="en-US" dirty="0" smtClean="0"/>
              <a:t> </a:t>
            </a:r>
            <a:r>
              <a:rPr lang="en-US" dirty="0" err="1" smtClean="0"/>
              <a:t>ainsi</a:t>
            </a:r>
            <a:r>
              <a:rPr lang="en-US" dirty="0" smtClean="0"/>
              <a:t> </a:t>
            </a:r>
            <a:r>
              <a:rPr lang="en-US" dirty="0" err="1" smtClean="0"/>
              <a:t>que</a:t>
            </a:r>
            <a:r>
              <a:rPr lang="en-US" dirty="0" smtClean="0"/>
              <a:t> la privation </a:t>
            </a:r>
            <a:r>
              <a:rPr lang="en-US" dirty="0" err="1" smtClean="0"/>
              <a:t>arbitraire</a:t>
            </a:r>
            <a:r>
              <a:rPr lang="en-US" dirty="0" smtClean="0"/>
              <a:t> de </a:t>
            </a:r>
            <a:r>
              <a:rPr lang="en-US" dirty="0" err="1" smtClean="0"/>
              <a:t>liberté</a:t>
            </a:r>
            <a:r>
              <a:rPr lang="en-US" dirty="0" smtClean="0"/>
              <a:t>, </a:t>
            </a:r>
            <a:r>
              <a:rPr lang="en-US" dirty="0" err="1" smtClean="0"/>
              <a:t>que</a:t>
            </a:r>
            <a:r>
              <a:rPr lang="en-US" dirty="0" smtClean="0"/>
              <a:t> </a:t>
            </a:r>
            <a:r>
              <a:rPr lang="en-US" dirty="0" err="1" smtClean="0"/>
              <a:t>ce</a:t>
            </a:r>
            <a:r>
              <a:rPr lang="en-US" dirty="0" smtClean="0"/>
              <a:t> </a:t>
            </a:r>
            <a:r>
              <a:rPr lang="en-US" dirty="0" err="1" smtClean="0"/>
              <a:t>soit</a:t>
            </a:r>
            <a:r>
              <a:rPr lang="en-US" dirty="0" smtClean="0"/>
              <a:t> </a:t>
            </a:r>
            <a:r>
              <a:rPr lang="en-US" dirty="0" err="1" smtClean="0"/>
              <a:t>dans</a:t>
            </a:r>
            <a:r>
              <a:rPr lang="en-US" dirty="0" smtClean="0"/>
              <a:t> la vie </a:t>
            </a:r>
            <a:r>
              <a:rPr lang="en-US" dirty="0" err="1" smtClean="0"/>
              <a:t>publique</a:t>
            </a:r>
            <a:r>
              <a:rPr lang="en-US" dirty="0" smtClean="0"/>
              <a:t> </a:t>
            </a:r>
            <a:r>
              <a:rPr lang="en-US" dirty="0" err="1" smtClean="0"/>
              <a:t>ou</a:t>
            </a:r>
            <a:r>
              <a:rPr lang="en-US" dirty="0" smtClean="0"/>
              <a:t> </a:t>
            </a:r>
            <a:r>
              <a:rPr lang="en-US" dirty="0" err="1" smtClean="0"/>
              <a:t>dans</a:t>
            </a:r>
            <a:r>
              <a:rPr lang="en-US" dirty="0" smtClean="0"/>
              <a:t> la vie </a:t>
            </a:r>
            <a:r>
              <a:rPr lang="fr-FR" dirty="0" smtClean="0"/>
              <a:t>privée</a:t>
            </a:r>
          </a:p>
          <a:p>
            <a:pPr marL="0" indent="0">
              <a:buNone/>
            </a:pPr>
            <a:endParaRPr lang="fr-FR" dirty="0" smtClean="0">
              <a:solidFill>
                <a:srgbClr val="005792"/>
              </a:solidFill>
            </a:endParaRPr>
          </a:p>
          <a:p>
            <a:pPr marL="0" indent="0">
              <a:buNone/>
            </a:pPr>
            <a:r>
              <a:rPr lang="en-GB" dirty="0" smtClean="0">
                <a:solidFill>
                  <a:srgbClr val="005792"/>
                </a:solidFill>
              </a:rPr>
              <a:t>http</a:t>
            </a:r>
            <a:r>
              <a:rPr lang="en-GB" dirty="0">
                <a:solidFill>
                  <a:srgbClr val="005792"/>
                </a:solidFill>
              </a:rPr>
              <a:t>://www.who.int/mediacentre/factsheets/fs239/en/</a:t>
            </a:r>
          </a:p>
          <a:p>
            <a:pPr marL="0" indent="0">
              <a:buNone/>
            </a:pPr>
            <a:endParaRPr lang="en-US" dirty="0"/>
          </a:p>
        </p:txBody>
      </p:sp>
      <p:grpSp>
        <p:nvGrpSpPr>
          <p:cNvPr id="7" name="Group 6"/>
          <p:cNvGrpSpPr/>
          <p:nvPr/>
        </p:nvGrpSpPr>
        <p:grpSpPr>
          <a:xfrm>
            <a:off x="1119504" y="1446980"/>
            <a:ext cx="2539768" cy="2677823"/>
            <a:chOff x="1244815" y="1446980"/>
            <a:chExt cx="1729388" cy="2677823"/>
          </a:xfrm>
        </p:grpSpPr>
        <p:pic>
          <p:nvPicPr>
            <p:cNvPr id="5" name="Picture 4"/>
            <p:cNvPicPr>
              <a:picLocks noChangeAspect="1"/>
            </p:cNvPicPr>
            <p:nvPr/>
          </p:nvPicPr>
          <p:blipFill>
            <a:blip r:embed="rId3"/>
            <a:stretch>
              <a:fillRect/>
            </a:stretch>
          </p:blipFill>
          <p:spPr>
            <a:xfrm>
              <a:off x="1244815" y="1446980"/>
              <a:ext cx="1729388" cy="128210"/>
            </a:xfrm>
            <a:prstGeom prst="rect">
              <a:avLst/>
            </a:prstGeom>
          </p:spPr>
        </p:pic>
        <p:pic>
          <p:nvPicPr>
            <p:cNvPr id="6" name="Picture 5"/>
            <p:cNvPicPr>
              <a:picLocks noChangeAspect="1"/>
            </p:cNvPicPr>
            <p:nvPr/>
          </p:nvPicPr>
          <p:blipFill>
            <a:blip r:embed="rId3"/>
            <a:stretch>
              <a:fillRect/>
            </a:stretch>
          </p:blipFill>
          <p:spPr>
            <a:xfrm>
              <a:off x="1244815" y="3996593"/>
              <a:ext cx="1729388" cy="128210"/>
            </a:xfrm>
            <a:prstGeom prst="rect">
              <a:avLst/>
            </a:prstGeom>
          </p:spPr>
        </p:pic>
      </p:grpSp>
      <p:sp>
        <p:nvSpPr>
          <p:cNvPr id="8" name="TextBox 7"/>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1</a:t>
            </a:r>
            <a:endParaRPr lang="en-US" dirty="0">
              <a:solidFill>
                <a:srgbClr val="1C8EA5"/>
              </a:solidFill>
            </a:endParaRPr>
          </a:p>
        </p:txBody>
      </p:sp>
    </p:spTree>
    <p:extLst>
      <p:ext uri="{BB962C8B-B14F-4D97-AF65-F5344CB8AC3E}">
        <p14:creationId xmlns:p14="http://schemas.microsoft.com/office/powerpoint/2010/main" val="1218577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741" y="1466509"/>
            <a:ext cx="2940784" cy="3308886"/>
          </a:xfrm>
        </p:spPr>
        <p:txBody>
          <a:bodyPr>
            <a:noAutofit/>
          </a:bodyPr>
          <a:lstStyle/>
          <a:p>
            <a:pPr algn="r">
              <a:lnSpc>
                <a:spcPct val="90000"/>
              </a:lnSpc>
            </a:pPr>
            <a:r>
              <a:rPr lang="fr-FR" sz="3300" b="1" dirty="0" smtClean="0">
                <a:solidFill>
                  <a:srgbClr val="00919D"/>
                </a:solidFill>
              </a:rPr>
              <a:t>Ampleur de la Violence Faite à la Femme et à la Fille (VFFF)</a:t>
            </a:r>
            <a:endParaRPr lang="fr-FR" sz="3300" b="1" dirty="0">
              <a:solidFill>
                <a:srgbClr val="00919D"/>
              </a:solidFill>
            </a:endParaRPr>
          </a:p>
        </p:txBody>
      </p:sp>
      <p:sp>
        <p:nvSpPr>
          <p:cNvPr id="3" name="Content Placeholder 2"/>
          <p:cNvSpPr>
            <a:spLocks noGrp="1"/>
          </p:cNvSpPr>
          <p:nvPr>
            <p:ph idx="1"/>
          </p:nvPr>
        </p:nvSpPr>
        <p:spPr>
          <a:xfrm>
            <a:off x="4010160" y="1600200"/>
            <a:ext cx="4309041" cy="4525963"/>
          </a:xfrm>
        </p:spPr>
        <p:txBody>
          <a:bodyPr>
            <a:normAutofit fontScale="70000" lnSpcReduction="20000"/>
          </a:bodyPr>
          <a:lstStyle/>
          <a:p>
            <a:pPr>
              <a:lnSpc>
                <a:spcPct val="120000"/>
              </a:lnSpc>
            </a:pPr>
            <a:r>
              <a:rPr lang="fr-FR" sz="3000" dirty="0" smtClean="0"/>
              <a:t>1 à 3 femmes, de manière générale, sont victimes de violences de la part d’un partenaire intime (OMS)</a:t>
            </a:r>
          </a:p>
          <a:p>
            <a:pPr>
              <a:lnSpc>
                <a:spcPct val="120000"/>
              </a:lnSpc>
            </a:pPr>
            <a:endParaRPr lang="fr-FR" sz="3000" dirty="0" smtClean="0"/>
          </a:p>
          <a:p>
            <a:pPr>
              <a:lnSpc>
                <a:spcPct val="120000"/>
              </a:lnSpc>
            </a:pPr>
            <a:r>
              <a:rPr lang="fr-FR" sz="3000" dirty="0" smtClean="0"/>
              <a:t>En Afrique Sub-Saharienne, 36,6% des femmes sont victimes des violences physiques ou/ et sexuelles d’un partenaire intime</a:t>
            </a:r>
          </a:p>
          <a:p>
            <a:endParaRPr lang="fr-FR" dirty="0" smtClean="0"/>
          </a:p>
          <a:p>
            <a:pPr marL="0" indent="0">
              <a:buNone/>
            </a:pPr>
            <a:r>
              <a:rPr lang="fr-FR" sz="2800" dirty="0" smtClean="0">
                <a:solidFill>
                  <a:srgbClr val="005792"/>
                </a:solidFill>
              </a:rPr>
              <a:t>(</a:t>
            </a:r>
            <a:r>
              <a:rPr lang="fr-FR" sz="2800" i="1" dirty="0" smtClean="0">
                <a:solidFill>
                  <a:srgbClr val="005792"/>
                </a:solidFill>
              </a:rPr>
              <a:t>Veillez donner les statistiques nationales ici</a:t>
            </a:r>
            <a:r>
              <a:rPr lang="fr-FR" sz="2800" dirty="0" smtClean="0">
                <a:solidFill>
                  <a:srgbClr val="005792"/>
                </a:solidFill>
              </a:rPr>
              <a:t>)</a:t>
            </a:r>
            <a:endParaRPr lang="fr-FR" sz="2800" dirty="0">
              <a:solidFill>
                <a:srgbClr val="005792"/>
              </a:solidFill>
            </a:endParaRPr>
          </a:p>
        </p:txBody>
      </p:sp>
      <p:pic>
        <p:nvPicPr>
          <p:cNvPr id="4" name="Picture 3"/>
          <p:cNvPicPr>
            <a:picLocks noChangeAspect="1"/>
          </p:cNvPicPr>
          <p:nvPr/>
        </p:nvPicPr>
        <p:blipFill>
          <a:blip r:embed="rId3"/>
          <a:stretch>
            <a:fillRect/>
          </a:stretch>
        </p:blipFill>
        <p:spPr>
          <a:xfrm>
            <a:off x="1186338" y="1583493"/>
            <a:ext cx="2456223" cy="128210"/>
          </a:xfrm>
          <a:prstGeom prst="rect">
            <a:avLst/>
          </a:prstGeom>
        </p:spPr>
      </p:pic>
      <p:pic>
        <p:nvPicPr>
          <p:cNvPr id="5" name="Picture 4"/>
          <p:cNvPicPr>
            <a:picLocks noChangeAspect="1"/>
          </p:cNvPicPr>
          <p:nvPr/>
        </p:nvPicPr>
        <p:blipFill>
          <a:blip r:embed="rId3"/>
          <a:stretch>
            <a:fillRect/>
          </a:stretch>
        </p:blipFill>
        <p:spPr>
          <a:xfrm>
            <a:off x="1186338" y="4570746"/>
            <a:ext cx="2456223" cy="128210"/>
          </a:xfrm>
          <a:prstGeom prst="rect">
            <a:avLst/>
          </a:prstGeom>
        </p:spPr>
      </p:pic>
      <p:sp>
        <p:nvSpPr>
          <p:cNvPr id="7" name="TextBox 6"/>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2</a:t>
            </a:r>
            <a:endParaRPr lang="en-US" dirty="0">
              <a:solidFill>
                <a:srgbClr val="1C8EA5"/>
              </a:solidFill>
            </a:endParaRPr>
          </a:p>
        </p:txBody>
      </p:sp>
    </p:spTree>
    <p:extLst>
      <p:ext uri="{BB962C8B-B14F-4D97-AF65-F5344CB8AC3E}">
        <p14:creationId xmlns:p14="http://schemas.microsoft.com/office/powerpoint/2010/main" val="682207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524" y="1721286"/>
            <a:ext cx="3124583" cy="1554175"/>
          </a:xfrm>
        </p:spPr>
        <p:txBody>
          <a:bodyPr>
            <a:normAutofit fontScale="90000"/>
          </a:bodyPr>
          <a:lstStyle/>
          <a:p>
            <a:pPr algn="r"/>
            <a:r>
              <a:rPr lang="fr-FR" sz="3200" b="1" dirty="0" smtClean="0">
                <a:solidFill>
                  <a:srgbClr val="00919D"/>
                </a:solidFill>
              </a:rPr>
              <a:t>Conséquences et Coûts de la VFFF</a:t>
            </a:r>
            <a:endParaRPr lang="fr-FR" sz="3200" b="1" dirty="0">
              <a:solidFill>
                <a:srgbClr val="00919D"/>
              </a:solidFill>
            </a:endParaRPr>
          </a:p>
        </p:txBody>
      </p:sp>
      <p:sp>
        <p:nvSpPr>
          <p:cNvPr id="3" name="Content Placeholder 2"/>
          <p:cNvSpPr>
            <a:spLocks noGrp="1"/>
          </p:cNvSpPr>
          <p:nvPr>
            <p:ph idx="1"/>
          </p:nvPr>
        </p:nvSpPr>
        <p:spPr>
          <a:xfrm>
            <a:off x="4110414" y="1600200"/>
            <a:ext cx="4576386" cy="4525963"/>
          </a:xfrm>
        </p:spPr>
        <p:txBody>
          <a:bodyPr>
            <a:normAutofit fontScale="77500" lnSpcReduction="20000"/>
          </a:bodyPr>
          <a:lstStyle/>
          <a:p>
            <a:pPr marL="0" indent="0">
              <a:lnSpc>
                <a:spcPct val="120000"/>
              </a:lnSpc>
              <a:buNone/>
            </a:pPr>
            <a:r>
              <a:rPr lang="fr-FR" dirty="0" smtClean="0"/>
              <a:t>Il y a de multiples conséquences des violences, qui ont des effets immédiats, à court et à long terme. Elles ont de l’impact au niveau de l’individu, de la famille, de la communauté et de la société au sens plus large qui est traduit en terme de coûts au plan national, régional et international</a:t>
            </a:r>
            <a:endParaRPr lang="fr-FR" dirty="0"/>
          </a:p>
        </p:txBody>
      </p:sp>
      <p:grpSp>
        <p:nvGrpSpPr>
          <p:cNvPr id="6" name="Group 5"/>
          <p:cNvGrpSpPr/>
          <p:nvPr/>
        </p:nvGrpSpPr>
        <p:grpSpPr>
          <a:xfrm>
            <a:off x="885578" y="1683765"/>
            <a:ext cx="2756984" cy="1605665"/>
            <a:chOff x="1186338" y="1683765"/>
            <a:chExt cx="2456223" cy="1605665"/>
          </a:xfrm>
        </p:grpSpPr>
        <p:pic>
          <p:nvPicPr>
            <p:cNvPr id="4" name="Picture 3"/>
            <p:cNvPicPr>
              <a:picLocks noChangeAspect="1"/>
            </p:cNvPicPr>
            <p:nvPr/>
          </p:nvPicPr>
          <p:blipFill>
            <a:blip r:embed="rId3"/>
            <a:stretch>
              <a:fillRect/>
            </a:stretch>
          </p:blipFill>
          <p:spPr>
            <a:xfrm>
              <a:off x="1186338" y="1683765"/>
              <a:ext cx="2456223" cy="128210"/>
            </a:xfrm>
            <a:prstGeom prst="rect">
              <a:avLst/>
            </a:prstGeom>
          </p:spPr>
        </p:pic>
        <p:pic>
          <p:nvPicPr>
            <p:cNvPr id="5" name="Picture 4"/>
            <p:cNvPicPr>
              <a:picLocks noChangeAspect="1"/>
            </p:cNvPicPr>
            <p:nvPr/>
          </p:nvPicPr>
          <p:blipFill>
            <a:blip r:embed="rId3"/>
            <a:stretch>
              <a:fillRect/>
            </a:stretch>
          </p:blipFill>
          <p:spPr>
            <a:xfrm>
              <a:off x="1186338" y="3161220"/>
              <a:ext cx="2456223" cy="128210"/>
            </a:xfrm>
            <a:prstGeom prst="rect">
              <a:avLst/>
            </a:prstGeom>
          </p:spPr>
        </p:pic>
      </p:grpSp>
      <p:sp>
        <p:nvSpPr>
          <p:cNvPr id="7" name="TextBox 6"/>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3</a:t>
            </a:r>
            <a:endParaRPr lang="en-US" dirty="0">
              <a:solidFill>
                <a:srgbClr val="1C8EA5"/>
              </a:solidFill>
            </a:endParaRPr>
          </a:p>
        </p:txBody>
      </p:sp>
    </p:spTree>
    <p:extLst>
      <p:ext uri="{BB962C8B-B14F-4D97-AF65-F5344CB8AC3E}">
        <p14:creationId xmlns:p14="http://schemas.microsoft.com/office/powerpoint/2010/main" val="134836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524" y="1353912"/>
            <a:ext cx="3675980" cy="1976070"/>
          </a:xfrm>
        </p:spPr>
        <p:txBody>
          <a:bodyPr>
            <a:normAutofit/>
          </a:bodyPr>
          <a:lstStyle/>
          <a:p>
            <a:pPr algn="r"/>
            <a:r>
              <a:rPr lang="fr-FR" sz="3600" b="1" dirty="0" smtClean="0">
                <a:solidFill>
                  <a:srgbClr val="00919D"/>
                </a:solidFill>
              </a:rPr>
              <a:t>Conséquences et coûts de la VFFF</a:t>
            </a:r>
            <a:endParaRPr lang="fr-FR" sz="3600" b="1" dirty="0">
              <a:solidFill>
                <a:srgbClr val="00919D"/>
              </a:solidFill>
            </a:endParaRPr>
          </a:p>
        </p:txBody>
      </p:sp>
      <p:sp>
        <p:nvSpPr>
          <p:cNvPr id="3" name="Content Placeholder 2"/>
          <p:cNvSpPr>
            <a:spLocks noGrp="1"/>
          </p:cNvSpPr>
          <p:nvPr>
            <p:ph idx="1"/>
          </p:nvPr>
        </p:nvSpPr>
        <p:spPr>
          <a:xfrm>
            <a:off x="4444595" y="1600200"/>
            <a:ext cx="4026868" cy="4248841"/>
          </a:xfrm>
        </p:spPr>
        <p:txBody>
          <a:bodyPr>
            <a:normAutofit fontScale="62500" lnSpcReduction="20000"/>
          </a:bodyPr>
          <a:lstStyle/>
          <a:p>
            <a:pPr>
              <a:lnSpc>
                <a:spcPct val="110000"/>
              </a:lnSpc>
            </a:pPr>
            <a:r>
              <a:rPr lang="fr-FR" dirty="0" smtClean="0"/>
              <a:t>Les VFFF réduisent la productivité et grève les budgets publics</a:t>
            </a:r>
          </a:p>
          <a:p>
            <a:pPr marL="0" indent="0">
              <a:lnSpc>
                <a:spcPct val="110000"/>
              </a:lnSpc>
              <a:buNone/>
            </a:pPr>
            <a:endParaRPr lang="fr-FR" dirty="0" smtClean="0"/>
          </a:p>
          <a:p>
            <a:pPr>
              <a:lnSpc>
                <a:spcPct val="110000"/>
              </a:lnSpc>
            </a:pPr>
            <a:r>
              <a:rPr lang="fr-FR" dirty="0" smtClean="0"/>
              <a:t>Les VFFF privent les filles et les jeunes femmes du droit à l’éducation (</a:t>
            </a:r>
            <a:r>
              <a:rPr lang="fr-FR" i="1" dirty="0" smtClean="0"/>
              <a:t>donnez les statistiques nationales y afférentes</a:t>
            </a:r>
            <a:r>
              <a:rPr lang="fr-FR" dirty="0" smtClean="0"/>
              <a:t>)</a:t>
            </a:r>
          </a:p>
          <a:p>
            <a:pPr marL="0" indent="0">
              <a:lnSpc>
                <a:spcPct val="110000"/>
              </a:lnSpc>
              <a:buNone/>
            </a:pPr>
            <a:endParaRPr lang="fr-FR" dirty="0" smtClean="0"/>
          </a:p>
          <a:p>
            <a:pPr>
              <a:lnSpc>
                <a:spcPct val="110000"/>
              </a:lnSpc>
            </a:pPr>
            <a:r>
              <a:rPr lang="fr-FR" dirty="0" smtClean="0"/>
              <a:t>Les VFFF attisent l’épidémie du VIH</a:t>
            </a:r>
          </a:p>
          <a:p>
            <a:pPr marL="0" indent="0">
              <a:lnSpc>
                <a:spcPct val="110000"/>
              </a:lnSpc>
              <a:buNone/>
            </a:pPr>
            <a:r>
              <a:rPr lang="fr-FR" dirty="0" smtClean="0">
                <a:solidFill>
                  <a:srgbClr val="005792"/>
                </a:solidFill>
              </a:rPr>
              <a:t>	(</a:t>
            </a:r>
            <a:r>
              <a:rPr lang="fr-FR" i="1" dirty="0" smtClean="0">
                <a:solidFill>
                  <a:srgbClr val="005792"/>
                </a:solidFill>
              </a:rPr>
              <a:t>donnez les statistiques 	nationales y afférentes</a:t>
            </a:r>
            <a:r>
              <a:rPr lang="fr-FR" dirty="0" smtClean="0">
                <a:solidFill>
                  <a:srgbClr val="005792"/>
                </a:solidFill>
              </a:rPr>
              <a:t>)</a:t>
            </a:r>
          </a:p>
          <a:p>
            <a:pPr marL="0" indent="0">
              <a:buNone/>
            </a:pPr>
            <a:endParaRPr lang="fr-FR" dirty="0" smtClean="0"/>
          </a:p>
          <a:p>
            <a:endParaRPr lang="fr-FR" dirty="0"/>
          </a:p>
        </p:txBody>
      </p:sp>
      <p:pic>
        <p:nvPicPr>
          <p:cNvPr id="4" name="Picture 3"/>
          <p:cNvPicPr>
            <a:picLocks noChangeAspect="1"/>
          </p:cNvPicPr>
          <p:nvPr/>
        </p:nvPicPr>
        <p:blipFill>
          <a:blip r:embed="rId3"/>
          <a:stretch>
            <a:fillRect/>
          </a:stretch>
        </p:blipFill>
        <p:spPr>
          <a:xfrm>
            <a:off x="918994" y="1455283"/>
            <a:ext cx="3358510" cy="128210"/>
          </a:xfrm>
          <a:prstGeom prst="rect">
            <a:avLst/>
          </a:prstGeom>
        </p:spPr>
      </p:pic>
      <p:pic>
        <p:nvPicPr>
          <p:cNvPr id="5" name="Picture 4"/>
          <p:cNvPicPr>
            <a:picLocks noChangeAspect="1"/>
          </p:cNvPicPr>
          <p:nvPr/>
        </p:nvPicPr>
        <p:blipFill>
          <a:blip r:embed="rId3"/>
          <a:stretch>
            <a:fillRect/>
          </a:stretch>
        </p:blipFill>
        <p:spPr>
          <a:xfrm>
            <a:off x="918994" y="3118212"/>
            <a:ext cx="3358510" cy="128210"/>
          </a:xfrm>
          <a:prstGeom prst="rect">
            <a:avLst/>
          </a:prstGeom>
        </p:spPr>
      </p:pic>
      <p:sp>
        <p:nvSpPr>
          <p:cNvPr id="7" name="TextBox 6"/>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4</a:t>
            </a:r>
            <a:endParaRPr lang="en-US" dirty="0">
              <a:solidFill>
                <a:srgbClr val="1C8EA5"/>
              </a:solidFill>
            </a:endParaRPr>
          </a:p>
        </p:txBody>
      </p:sp>
    </p:spTree>
    <p:extLst>
      <p:ext uri="{BB962C8B-B14F-4D97-AF65-F5344CB8AC3E}">
        <p14:creationId xmlns:p14="http://schemas.microsoft.com/office/powerpoint/2010/main" val="4026351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073" y="1344471"/>
            <a:ext cx="3268907" cy="1981127"/>
          </a:xfrm>
        </p:spPr>
        <p:txBody>
          <a:bodyPr>
            <a:normAutofit fontScale="90000"/>
          </a:bodyPr>
          <a:lstStyle/>
          <a:p>
            <a:pPr algn="r"/>
            <a:r>
              <a:rPr lang="fr-FR" b="1" dirty="0" smtClean="0">
                <a:solidFill>
                  <a:srgbClr val="00919D"/>
                </a:solidFill>
              </a:rPr>
              <a:t>Pourquoi Parler des VFFF</a:t>
            </a:r>
            <a:endParaRPr lang="fr-FR" b="1" dirty="0">
              <a:solidFill>
                <a:srgbClr val="00919D"/>
              </a:solidFill>
            </a:endParaRPr>
          </a:p>
        </p:txBody>
      </p:sp>
      <p:sp>
        <p:nvSpPr>
          <p:cNvPr id="3" name="Content Placeholder 2"/>
          <p:cNvSpPr>
            <a:spLocks noGrp="1"/>
          </p:cNvSpPr>
          <p:nvPr>
            <p:ph idx="1"/>
          </p:nvPr>
        </p:nvSpPr>
        <p:spPr>
          <a:xfrm>
            <a:off x="3876488" y="1394608"/>
            <a:ext cx="4603471" cy="4989204"/>
          </a:xfrm>
        </p:spPr>
        <p:txBody>
          <a:bodyPr>
            <a:normAutofit fontScale="55000" lnSpcReduction="20000"/>
          </a:bodyPr>
          <a:lstStyle/>
          <a:p>
            <a:pPr lvl="0">
              <a:lnSpc>
                <a:spcPct val="120000"/>
              </a:lnSpc>
            </a:pPr>
            <a:r>
              <a:rPr lang="en-US" dirty="0" smtClean="0"/>
              <a:t>social et </a:t>
            </a:r>
            <a:r>
              <a:rPr lang="fr-FR" dirty="0" smtClean="0"/>
              <a:t>économique</a:t>
            </a:r>
            <a:r>
              <a:rPr lang="en-US" dirty="0" err="1"/>
              <a:t>Parce</a:t>
            </a:r>
            <a:r>
              <a:rPr lang="en-US" dirty="0"/>
              <a:t> </a:t>
            </a:r>
            <a:r>
              <a:rPr lang="en-US" dirty="0" err="1"/>
              <a:t>que</a:t>
            </a:r>
            <a:r>
              <a:rPr lang="en-US" dirty="0"/>
              <a:t> </a:t>
            </a:r>
            <a:r>
              <a:rPr lang="en-US" dirty="0" err="1"/>
              <a:t>c’est</a:t>
            </a:r>
            <a:r>
              <a:rPr lang="en-US" dirty="0"/>
              <a:t> le </a:t>
            </a:r>
            <a:r>
              <a:rPr lang="en-US" dirty="0" err="1"/>
              <a:t>droit</a:t>
            </a:r>
            <a:r>
              <a:rPr lang="en-US" dirty="0"/>
              <a:t> de </a:t>
            </a:r>
            <a:r>
              <a:rPr lang="en-US" dirty="0" err="1"/>
              <a:t>chacun</a:t>
            </a:r>
            <a:r>
              <a:rPr lang="en-US" dirty="0"/>
              <a:t> de vivre sans violence</a:t>
            </a:r>
          </a:p>
          <a:p>
            <a:pPr>
              <a:lnSpc>
                <a:spcPct val="120000"/>
              </a:lnSpc>
            </a:pPr>
            <a:r>
              <a:rPr lang="en-US" dirty="0" err="1"/>
              <a:t>Remplir</a:t>
            </a:r>
            <a:r>
              <a:rPr lang="en-US" dirty="0"/>
              <a:t> les engagements </a:t>
            </a:r>
            <a:r>
              <a:rPr lang="en-US" dirty="0" err="1"/>
              <a:t>internationaux</a:t>
            </a:r>
            <a:r>
              <a:rPr lang="en-US" dirty="0"/>
              <a:t> </a:t>
            </a:r>
            <a:r>
              <a:rPr lang="en-US" dirty="0" err="1"/>
              <a:t>permet</a:t>
            </a:r>
            <a:r>
              <a:rPr lang="en-US" dirty="0"/>
              <a:t> de </a:t>
            </a:r>
            <a:r>
              <a:rPr lang="en-US" dirty="0" err="1"/>
              <a:t>préserver</a:t>
            </a:r>
            <a:r>
              <a:rPr lang="en-US" dirty="0"/>
              <a:t> la </a:t>
            </a:r>
            <a:r>
              <a:rPr lang="en-US" dirty="0" err="1"/>
              <a:t>dignité</a:t>
            </a:r>
            <a:r>
              <a:rPr lang="en-US" dirty="0"/>
              <a:t> et les </a:t>
            </a:r>
            <a:r>
              <a:rPr lang="en-US" dirty="0" err="1"/>
              <a:t>droits</a:t>
            </a:r>
            <a:r>
              <a:rPr lang="en-US" dirty="0"/>
              <a:t> de </a:t>
            </a:r>
            <a:r>
              <a:rPr lang="en-US" dirty="0" err="1"/>
              <a:t>chaque</a:t>
            </a:r>
            <a:r>
              <a:rPr lang="en-US" dirty="0"/>
              <a:t> </a:t>
            </a:r>
            <a:r>
              <a:rPr lang="en-US" dirty="0" err="1"/>
              <a:t>citoyen</a:t>
            </a:r>
            <a:r>
              <a:rPr lang="en-US" dirty="0"/>
              <a:t> </a:t>
            </a:r>
            <a:r>
              <a:rPr lang="en-US" dirty="0" err="1"/>
              <a:t>concerné</a:t>
            </a:r>
            <a:endParaRPr lang="en-US" dirty="0"/>
          </a:p>
          <a:p>
            <a:pPr lvl="0">
              <a:lnSpc>
                <a:spcPct val="120000"/>
              </a:lnSpc>
            </a:pPr>
            <a:r>
              <a:rPr lang="en-US" dirty="0"/>
              <a:t>Pour </a:t>
            </a:r>
            <a:r>
              <a:rPr lang="en-US" dirty="0" err="1"/>
              <a:t>réduire</a:t>
            </a:r>
            <a:r>
              <a:rPr lang="en-US" dirty="0"/>
              <a:t> les </a:t>
            </a:r>
            <a:r>
              <a:rPr lang="en-US" dirty="0" err="1"/>
              <a:t>coûts</a:t>
            </a:r>
            <a:r>
              <a:rPr lang="en-US" dirty="0"/>
              <a:t> au </a:t>
            </a:r>
            <a:r>
              <a:rPr lang="en-US" dirty="0" err="1"/>
              <a:t>niveau</a:t>
            </a:r>
            <a:r>
              <a:rPr lang="en-US" dirty="0"/>
              <a:t> de </a:t>
            </a:r>
            <a:r>
              <a:rPr lang="en-US" dirty="0" err="1"/>
              <a:t>l’individu</a:t>
            </a:r>
            <a:r>
              <a:rPr lang="en-US" dirty="0"/>
              <a:t>, de la </a:t>
            </a:r>
            <a:r>
              <a:rPr lang="en-US" dirty="0" err="1"/>
              <a:t>famille</a:t>
            </a:r>
            <a:r>
              <a:rPr lang="en-US" dirty="0"/>
              <a:t>, de la </a:t>
            </a:r>
            <a:r>
              <a:rPr lang="en-US" dirty="0" err="1"/>
              <a:t>communauté</a:t>
            </a:r>
            <a:r>
              <a:rPr lang="en-US" dirty="0"/>
              <a:t> </a:t>
            </a:r>
            <a:r>
              <a:rPr lang="en-US" dirty="0" err="1"/>
              <a:t>ainsi</a:t>
            </a:r>
            <a:r>
              <a:rPr lang="en-US" dirty="0"/>
              <a:t> </a:t>
            </a:r>
            <a:r>
              <a:rPr lang="en-US" dirty="0" err="1"/>
              <a:t>qu’au</a:t>
            </a:r>
            <a:r>
              <a:rPr lang="en-US" dirty="0"/>
              <a:t> </a:t>
            </a:r>
            <a:r>
              <a:rPr lang="en-US" dirty="0" err="1"/>
              <a:t>niveau</a:t>
            </a:r>
            <a:r>
              <a:rPr lang="en-US" dirty="0"/>
              <a:t> national</a:t>
            </a:r>
            <a:endParaRPr lang="en-GB" dirty="0"/>
          </a:p>
          <a:p>
            <a:pPr lvl="0">
              <a:lnSpc>
                <a:spcPct val="120000"/>
              </a:lnSpc>
            </a:pPr>
            <a:r>
              <a:rPr lang="en-US" dirty="0"/>
              <a:t>Pour </a:t>
            </a:r>
            <a:r>
              <a:rPr lang="en-US" dirty="0" err="1"/>
              <a:t>permettre</a:t>
            </a:r>
            <a:r>
              <a:rPr lang="en-US" dirty="0"/>
              <a:t> </a:t>
            </a:r>
            <a:r>
              <a:rPr lang="en-US" dirty="0" err="1"/>
              <a:t>une</a:t>
            </a:r>
            <a:r>
              <a:rPr lang="en-US" dirty="0"/>
              <a:t> participation </a:t>
            </a:r>
            <a:r>
              <a:rPr lang="en-US" dirty="0" err="1"/>
              <a:t>égale</a:t>
            </a:r>
            <a:r>
              <a:rPr lang="en-US" dirty="0"/>
              <a:t> des </a:t>
            </a:r>
            <a:r>
              <a:rPr lang="en-US" dirty="0" err="1"/>
              <a:t>filles</a:t>
            </a:r>
            <a:r>
              <a:rPr lang="en-US" dirty="0"/>
              <a:t> et des </a:t>
            </a:r>
            <a:r>
              <a:rPr lang="en-US" dirty="0" err="1"/>
              <a:t>garçons</a:t>
            </a:r>
            <a:r>
              <a:rPr lang="en-US" dirty="0"/>
              <a:t>, des femmes et des </a:t>
            </a:r>
            <a:r>
              <a:rPr lang="en-US" dirty="0" err="1"/>
              <a:t>hommes</a:t>
            </a:r>
            <a:r>
              <a:rPr lang="en-US" dirty="0"/>
              <a:t> </a:t>
            </a:r>
            <a:r>
              <a:rPr lang="en-US" dirty="0" err="1"/>
              <a:t>à</a:t>
            </a:r>
            <a:r>
              <a:rPr lang="en-US" dirty="0"/>
              <a:t> </a:t>
            </a:r>
            <a:r>
              <a:rPr lang="en-US" dirty="0" err="1"/>
              <a:t>l’éducation</a:t>
            </a:r>
            <a:r>
              <a:rPr lang="en-US" dirty="0"/>
              <a:t> et </a:t>
            </a:r>
            <a:r>
              <a:rPr lang="en-US" dirty="0" err="1"/>
              <a:t>dans</a:t>
            </a:r>
            <a:r>
              <a:rPr lang="en-US" dirty="0"/>
              <a:t> le </a:t>
            </a:r>
            <a:r>
              <a:rPr lang="en-US" dirty="0" err="1"/>
              <a:t>sphère</a:t>
            </a:r>
            <a:r>
              <a:rPr lang="en-US" dirty="0"/>
              <a:t> </a:t>
            </a:r>
            <a:r>
              <a:rPr lang="en-US" dirty="0" err="1"/>
              <a:t>politique</a:t>
            </a:r>
            <a:endParaRPr lang="en-GB" dirty="0"/>
          </a:p>
          <a:p>
            <a:pPr lvl="0">
              <a:lnSpc>
                <a:spcPct val="120000"/>
              </a:lnSpc>
            </a:pPr>
            <a:r>
              <a:rPr lang="en-US" dirty="0"/>
              <a:t>Pour </a:t>
            </a:r>
            <a:r>
              <a:rPr lang="fr-FR" dirty="0"/>
              <a:t>booster</a:t>
            </a:r>
            <a:r>
              <a:rPr lang="en-US" dirty="0"/>
              <a:t> le </a:t>
            </a:r>
            <a:r>
              <a:rPr lang="fr-FR" dirty="0"/>
              <a:t>développement</a:t>
            </a:r>
            <a:r>
              <a:rPr lang="en-US" dirty="0"/>
              <a:t> </a:t>
            </a:r>
            <a:endParaRPr lang="fr-FR" dirty="0"/>
          </a:p>
        </p:txBody>
      </p:sp>
      <p:grpSp>
        <p:nvGrpSpPr>
          <p:cNvPr id="6" name="Group 5"/>
          <p:cNvGrpSpPr/>
          <p:nvPr/>
        </p:nvGrpSpPr>
        <p:grpSpPr>
          <a:xfrm>
            <a:off x="1002539" y="1397351"/>
            <a:ext cx="2673441" cy="1911535"/>
            <a:chOff x="1002539" y="1330503"/>
            <a:chExt cx="2456223" cy="1911535"/>
          </a:xfrm>
        </p:grpSpPr>
        <p:pic>
          <p:nvPicPr>
            <p:cNvPr id="4" name="Picture 3"/>
            <p:cNvPicPr>
              <a:picLocks noChangeAspect="1"/>
            </p:cNvPicPr>
            <p:nvPr/>
          </p:nvPicPr>
          <p:blipFill>
            <a:blip r:embed="rId3"/>
            <a:stretch>
              <a:fillRect/>
            </a:stretch>
          </p:blipFill>
          <p:spPr>
            <a:xfrm>
              <a:off x="1002539" y="1330503"/>
              <a:ext cx="2456223" cy="128210"/>
            </a:xfrm>
            <a:prstGeom prst="rect">
              <a:avLst/>
            </a:prstGeom>
          </p:spPr>
        </p:pic>
        <p:pic>
          <p:nvPicPr>
            <p:cNvPr id="5" name="Picture 4"/>
            <p:cNvPicPr>
              <a:picLocks noChangeAspect="1"/>
            </p:cNvPicPr>
            <p:nvPr/>
          </p:nvPicPr>
          <p:blipFill>
            <a:blip r:embed="rId3"/>
            <a:stretch>
              <a:fillRect/>
            </a:stretch>
          </p:blipFill>
          <p:spPr>
            <a:xfrm>
              <a:off x="1002539" y="3113828"/>
              <a:ext cx="2456223" cy="128210"/>
            </a:xfrm>
            <a:prstGeom prst="rect">
              <a:avLst/>
            </a:prstGeom>
          </p:spPr>
        </p:pic>
      </p:grpSp>
      <p:sp>
        <p:nvSpPr>
          <p:cNvPr id="7" name="TextBox 6"/>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5</a:t>
            </a:r>
            <a:endParaRPr lang="en-US" dirty="0">
              <a:solidFill>
                <a:srgbClr val="1C8EA5"/>
              </a:solidFill>
            </a:endParaRPr>
          </a:p>
        </p:txBody>
      </p:sp>
    </p:spTree>
    <p:extLst>
      <p:ext uri="{BB962C8B-B14F-4D97-AF65-F5344CB8AC3E}">
        <p14:creationId xmlns:p14="http://schemas.microsoft.com/office/powerpoint/2010/main" val="4199802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29081"/>
            <a:ext cx="3502833" cy="1847728"/>
          </a:xfrm>
        </p:spPr>
        <p:txBody>
          <a:bodyPr>
            <a:normAutofit/>
          </a:bodyPr>
          <a:lstStyle/>
          <a:p>
            <a:pPr algn="r"/>
            <a:r>
              <a:rPr lang="fr-FR" sz="3600" b="1" dirty="0" smtClean="0">
                <a:solidFill>
                  <a:srgbClr val="00919D"/>
                </a:solidFill>
              </a:rPr>
              <a:t>Cadres Juridique et Opérationnel</a:t>
            </a:r>
            <a:endParaRPr lang="fr-FR" sz="3600" b="1" dirty="0">
              <a:solidFill>
                <a:srgbClr val="00919D"/>
              </a:solidFill>
            </a:endParaRPr>
          </a:p>
        </p:txBody>
      </p:sp>
      <p:sp>
        <p:nvSpPr>
          <p:cNvPr id="3" name="Content Placeholder 2"/>
          <p:cNvSpPr>
            <a:spLocks noGrp="1"/>
          </p:cNvSpPr>
          <p:nvPr>
            <p:ph idx="1"/>
          </p:nvPr>
        </p:nvSpPr>
        <p:spPr>
          <a:xfrm>
            <a:off x="4193958" y="1788135"/>
            <a:ext cx="4492842" cy="4338028"/>
          </a:xfrm>
        </p:spPr>
        <p:txBody>
          <a:bodyPr>
            <a:normAutofit fontScale="70000" lnSpcReduction="20000"/>
          </a:bodyPr>
          <a:lstStyle/>
          <a:p>
            <a:pPr>
              <a:lnSpc>
                <a:spcPct val="120000"/>
              </a:lnSpc>
            </a:pPr>
            <a:r>
              <a:rPr lang="fr-FR" dirty="0" smtClean="0"/>
              <a:t>Notre pays est signataire des cadres juridique et opérationnels listés ci-dessous. Ce qui exprime l’engagement du pays à mettre fin aux VFFF:</a:t>
            </a:r>
          </a:p>
          <a:p>
            <a:pPr marL="0" indent="0">
              <a:lnSpc>
                <a:spcPct val="120000"/>
              </a:lnSpc>
              <a:buNone/>
            </a:pPr>
            <a:endParaRPr lang="fr-FR" i="1" dirty="0" smtClean="0"/>
          </a:p>
          <a:p>
            <a:pPr marL="0" indent="0">
              <a:lnSpc>
                <a:spcPct val="120000"/>
              </a:lnSpc>
              <a:buNone/>
            </a:pPr>
            <a:r>
              <a:rPr lang="fr-FR" i="1" dirty="0" smtClean="0">
                <a:solidFill>
                  <a:srgbClr val="005792"/>
                </a:solidFill>
              </a:rPr>
              <a:t>(prière de mentionner les cadres juridique et opérationnels internationaux, et régionaux qui s’appliquent dans le cas de votre pays</a:t>
            </a:r>
            <a:r>
              <a:rPr lang="fr-FR" dirty="0" smtClean="0">
                <a:solidFill>
                  <a:srgbClr val="005792"/>
                </a:solidFill>
              </a:rPr>
              <a:t>)</a:t>
            </a:r>
            <a:endParaRPr lang="fr-FR" dirty="0">
              <a:solidFill>
                <a:srgbClr val="005792"/>
              </a:solidFill>
            </a:endParaRPr>
          </a:p>
        </p:txBody>
      </p:sp>
      <p:grpSp>
        <p:nvGrpSpPr>
          <p:cNvPr id="6" name="Group 5"/>
          <p:cNvGrpSpPr/>
          <p:nvPr/>
        </p:nvGrpSpPr>
        <p:grpSpPr>
          <a:xfrm>
            <a:off x="969121" y="1929081"/>
            <a:ext cx="2990912" cy="1975938"/>
            <a:chOff x="969121" y="1929081"/>
            <a:chExt cx="2456223" cy="1975938"/>
          </a:xfrm>
        </p:grpSpPr>
        <p:pic>
          <p:nvPicPr>
            <p:cNvPr id="4" name="Picture 3"/>
            <p:cNvPicPr>
              <a:picLocks noChangeAspect="1"/>
            </p:cNvPicPr>
            <p:nvPr/>
          </p:nvPicPr>
          <p:blipFill>
            <a:blip r:embed="rId3"/>
            <a:stretch>
              <a:fillRect/>
            </a:stretch>
          </p:blipFill>
          <p:spPr>
            <a:xfrm>
              <a:off x="969121" y="1929081"/>
              <a:ext cx="2456223" cy="128210"/>
            </a:xfrm>
            <a:prstGeom prst="rect">
              <a:avLst/>
            </a:prstGeom>
          </p:spPr>
        </p:pic>
        <p:pic>
          <p:nvPicPr>
            <p:cNvPr id="5" name="Picture 4"/>
            <p:cNvPicPr>
              <a:picLocks noChangeAspect="1"/>
            </p:cNvPicPr>
            <p:nvPr/>
          </p:nvPicPr>
          <p:blipFill>
            <a:blip r:embed="rId3"/>
            <a:stretch>
              <a:fillRect/>
            </a:stretch>
          </p:blipFill>
          <p:spPr>
            <a:xfrm>
              <a:off x="969121" y="3776809"/>
              <a:ext cx="2456223" cy="128210"/>
            </a:xfrm>
            <a:prstGeom prst="rect">
              <a:avLst/>
            </a:prstGeom>
          </p:spPr>
        </p:pic>
      </p:grpSp>
      <p:sp>
        <p:nvSpPr>
          <p:cNvPr id="7" name="TextBox 6"/>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6</a:t>
            </a:r>
            <a:endParaRPr lang="en-US" dirty="0">
              <a:solidFill>
                <a:srgbClr val="1C8EA5"/>
              </a:solidFill>
            </a:endParaRPr>
          </a:p>
        </p:txBody>
      </p:sp>
    </p:spTree>
    <p:extLst>
      <p:ext uri="{BB962C8B-B14F-4D97-AF65-F5344CB8AC3E}">
        <p14:creationId xmlns:p14="http://schemas.microsoft.com/office/powerpoint/2010/main" val="1555844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745" y="1440332"/>
            <a:ext cx="2951436" cy="2102509"/>
          </a:xfrm>
        </p:spPr>
        <p:txBody>
          <a:bodyPr>
            <a:noAutofit/>
          </a:bodyPr>
          <a:lstStyle/>
          <a:p>
            <a:pPr algn="r"/>
            <a:r>
              <a:rPr lang="fr-FR" sz="3200" b="1" dirty="0" smtClean="0">
                <a:solidFill>
                  <a:srgbClr val="00919D"/>
                </a:solidFill>
              </a:rPr>
              <a:t>Notre Leadership pour mettre fin aux VFFF</a:t>
            </a:r>
            <a:endParaRPr lang="fr-FR" sz="3200" b="1" dirty="0">
              <a:solidFill>
                <a:srgbClr val="00919D"/>
              </a:solidFill>
            </a:endParaRPr>
          </a:p>
        </p:txBody>
      </p:sp>
      <p:sp>
        <p:nvSpPr>
          <p:cNvPr id="3" name="Content Placeholder 2"/>
          <p:cNvSpPr>
            <a:spLocks noGrp="1"/>
          </p:cNvSpPr>
          <p:nvPr>
            <p:ph idx="1"/>
          </p:nvPr>
        </p:nvSpPr>
        <p:spPr>
          <a:xfrm>
            <a:off x="3592435" y="1483216"/>
            <a:ext cx="5154824" cy="4925860"/>
          </a:xfrm>
        </p:spPr>
        <p:txBody>
          <a:bodyPr>
            <a:normAutofit fontScale="47500" lnSpcReduction="20000"/>
          </a:bodyPr>
          <a:lstStyle/>
          <a:p>
            <a:pPr marL="0" indent="0">
              <a:buNone/>
            </a:pPr>
            <a:r>
              <a:rPr lang="en-US" i="1" dirty="0" smtClean="0">
                <a:solidFill>
                  <a:srgbClr val="005792"/>
                </a:solidFill>
              </a:rPr>
              <a:t>Pour la </a:t>
            </a:r>
            <a:r>
              <a:rPr lang="fr-FR" i="1" dirty="0" smtClean="0">
                <a:solidFill>
                  <a:srgbClr val="005792"/>
                </a:solidFill>
              </a:rPr>
              <a:t>présente</a:t>
            </a:r>
            <a:r>
              <a:rPr lang="en-US" i="1" dirty="0" smtClean="0">
                <a:solidFill>
                  <a:srgbClr val="005792"/>
                </a:solidFill>
              </a:rPr>
              <a:t> section, </a:t>
            </a:r>
            <a:r>
              <a:rPr lang="fr-FR" i="1" dirty="0" smtClean="0">
                <a:solidFill>
                  <a:srgbClr val="005792"/>
                </a:solidFill>
              </a:rPr>
              <a:t>veuillez</a:t>
            </a:r>
            <a:r>
              <a:rPr lang="en-US" i="1" dirty="0" smtClean="0">
                <a:solidFill>
                  <a:srgbClr val="005792"/>
                </a:solidFill>
              </a:rPr>
              <a:t> </a:t>
            </a:r>
            <a:r>
              <a:rPr lang="fr-FR" i="1" dirty="0" smtClean="0">
                <a:solidFill>
                  <a:srgbClr val="005792"/>
                </a:solidFill>
              </a:rPr>
              <a:t>obtenir</a:t>
            </a:r>
            <a:r>
              <a:rPr lang="en-US" i="1" dirty="0" smtClean="0">
                <a:solidFill>
                  <a:srgbClr val="005792"/>
                </a:solidFill>
              </a:rPr>
              <a:t> et completer les </a:t>
            </a:r>
            <a:r>
              <a:rPr lang="fr-FR" i="1" dirty="0" smtClean="0">
                <a:solidFill>
                  <a:srgbClr val="005792"/>
                </a:solidFill>
              </a:rPr>
              <a:t>informations</a:t>
            </a:r>
            <a:r>
              <a:rPr lang="en-US" i="1" dirty="0" smtClean="0">
                <a:solidFill>
                  <a:srgbClr val="005792"/>
                </a:solidFill>
              </a:rPr>
              <a:t> ci-après</a:t>
            </a:r>
            <a:endParaRPr lang="en-GB" dirty="0">
              <a:solidFill>
                <a:srgbClr val="005792"/>
              </a:solidFill>
            </a:endParaRPr>
          </a:p>
          <a:p>
            <a:pPr lvl="0"/>
            <a:r>
              <a:rPr lang="en-US" i="1" dirty="0" smtClean="0">
                <a:solidFill>
                  <a:srgbClr val="005792"/>
                </a:solidFill>
              </a:rPr>
              <a:t>Les dispositions </a:t>
            </a:r>
            <a:r>
              <a:rPr lang="fr-FR" i="1" dirty="0" smtClean="0">
                <a:solidFill>
                  <a:srgbClr val="005792"/>
                </a:solidFill>
              </a:rPr>
              <a:t>contenues</a:t>
            </a:r>
            <a:r>
              <a:rPr lang="en-US" i="1" dirty="0" smtClean="0">
                <a:solidFill>
                  <a:srgbClr val="005792"/>
                </a:solidFill>
              </a:rPr>
              <a:t> </a:t>
            </a:r>
            <a:r>
              <a:rPr lang="fr-FR" i="1" dirty="0" smtClean="0">
                <a:solidFill>
                  <a:srgbClr val="005792"/>
                </a:solidFill>
              </a:rPr>
              <a:t>dans</a:t>
            </a:r>
            <a:r>
              <a:rPr lang="en-US" i="1" dirty="0" smtClean="0">
                <a:solidFill>
                  <a:srgbClr val="005792"/>
                </a:solidFill>
              </a:rPr>
              <a:t> </a:t>
            </a:r>
            <a:r>
              <a:rPr lang="fr-FR" i="1" dirty="0" smtClean="0">
                <a:solidFill>
                  <a:srgbClr val="005792"/>
                </a:solidFill>
              </a:rPr>
              <a:t>votre</a:t>
            </a:r>
            <a:r>
              <a:rPr lang="en-US" i="1" dirty="0" smtClean="0">
                <a:solidFill>
                  <a:srgbClr val="005792"/>
                </a:solidFill>
              </a:rPr>
              <a:t> constitution </a:t>
            </a:r>
            <a:r>
              <a:rPr lang="fr-FR" i="1" dirty="0" smtClean="0">
                <a:solidFill>
                  <a:srgbClr val="005792"/>
                </a:solidFill>
              </a:rPr>
              <a:t>nationale</a:t>
            </a:r>
            <a:r>
              <a:rPr lang="en-US" i="1" dirty="0" smtClean="0">
                <a:solidFill>
                  <a:srgbClr val="005792"/>
                </a:solidFill>
              </a:rPr>
              <a:t> </a:t>
            </a:r>
            <a:r>
              <a:rPr lang="fr-FR" i="1" dirty="0" smtClean="0">
                <a:solidFill>
                  <a:srgbClr val="005792"/>
                </a:solidFill>
              </a:rPr>
              <a:t>autour</a:t>
            </a:r>
            <a:r>
              <a:rPr lang="en-US" i="1" dirty="0" smtClean="0">
                <a:solidFill>
                  <a:srgbClr val="005792"/>
                </a:solidFill>
              </a:rPr>
              <a:t> de </a:t>
            </a:r>
            <a:r>
              <a:rPr lang="fr-FR" i="1" dirty="0" smtClean="0">
                <a:solidFill>
                  <a:srgbClr val="005792"/>
                </a:solidFill>
              </a:rPr>
              <a:t>l’égalité</a:t>
            </a:r>
            <a:r>
              <a:rPr lang="en-US" i="1" dirty="0" smtClean="0">
                <a:solidFill>
                  <a:srgbClr val="005792"/>
                </a:solidFill>
              </a:rPr>
              <a:t> des genres.  Au </a:t>
            </a:r>
            <a:r>
              <a:rPr lang="fr-FR" i="1" dirty="0" smtClean="0">
                <a:solidFill>
                  <a:srgbClr val="005792"/>
                </a:solidFill>
              </a:rPr>
              <a:t>cas</a:t>
            </a:r>
            <a:r>
              <a:rPr lang="en-US" i="1" dirty="0" smtClean="0">
                <a:solidFill>
                  <a:srgbClr val="005792"/>
                </a:solidFill>
              </a:rPr>
              <a:t> </a:t>
            </a:r>
            <a:r>
              <a:rPr lang="fr-FR" i="1" dirty="0" smtClean="0">
                <a:solidFill>
                  <a:srgbClr val="005792"/>
                </a:solidFill>
              </a:rPr>
              <a:t>où</a:t>
            </a:r>
            <a:r>
              <a:rPr lang="en-US" i="1" dirty="0" smtClean="0">
                <a:solidFill>
                  <a:srgbClr val="005792"/>
                </a:solidFill>
              </a:rPr>
              <a:t> </a:t>
            </a:r>
            <a:r>
              <a:rPr lang="fr-FR" i="1" dirty="0" smtClean="0">
                <a:solidFill>
                  <a:srgbClr val="005792"/>
                </a:solidFill>
              </a:rPr>
              <a:t>elle</a:t>
            </a:r>
            <a:r>
              <a:rPr lang="en-US" i="1" dirty="0" smtClean="0">
                <a:solidFill>
                  <a:srgbClr val="005792"/>
                </a:solidFill>
              </a:rPr>
              <a:t> </a:t>
            </a:r>
            <a:r>
              <a:rPr lang="fr-FR" i="1" dirty="0" smtClean="0">
                <a:solidFill>
                  <a:srgbClr val="005792"/>
                </a:solidFill>
              </a:rPr>
              <a:t>n’en</a:t>
            </a:r>
            <a:r>
              <a:rPr lang="en-US" i="1" dirty="0" smtClean="0">
                <a:solidFill>
                  <a:srgbClr val="005792"/>
                </a:solidFill>
              </a:rPr>
              <a:t> a pas, </a:t>
            </a:r>
            <a:r>
              <a:rPr lang="fr-FR" i="1" dirty="0" smtClean="0">
                <a:solidFill>
                  <a:srgbClr val="005792"/>
                </a:solidFill>
              </a:rPr>
              <a:t>veuillez</a:t>
            </a:r>
            <a:r>
              <a:rPr lang="en-US" i="1" dirty="0" smtClean="0">
                <a:solidFill>
                  <a:srgbClr val="005792"/>
                </a:solidFill>
              </a:rPr>
              <a:t> le </a:t>
            </a:r>
            <a:r>
              <a:rPr lang="fr-FR" i="1" dirty="0" smtClean="0">
                <a:solidFill>
                  <a:srgbClr val="005792"/>
                </a:solidFill>
              </a:rPr>
              <a:t>mentionner</a:t>
            </a:r>
            <a:r>
              <a:rPr lang="en-US" i="1" dirty="0" smtClean="0">
                <a:solidFill>
                  <a:srgbClr val="005792"/>
                </a:solidFill>
              </a:rPr>
              <a:t> </a:t>
            </a:r>
            <a:r>
              <a:rPr lang="fr-FR" i="1" dirty="0" smtClean="0">
                <a:solidFill>
                  <a:srgbClr val="005792"/>
                </a:solidFill>
              </a:rPr>
              <a:t>également</a:t>
            </a:r>
          </a:p>
          <a:p>
            <a:pPr marL="0" lvl="0" indent="0">
              <a:buNone/>
            </a:pPr>
            <a:endParaRPr lang="en-GB" dirty="0">
              <a:solidFill>
                <a:srgbClr val="005792"/>
              </a:solidFill>
            </a:endParaRPr>
          </a:p>
          <a:p>
            <a:r>
              <a:rPr lang="fr-FR" i="1" dirty="0" smtClean="0">
                <a:solidFill>
                  <a:srgbClr val="005792"/>
                </a:solidFill>
              </a:rPr>
              <a:t>Vérifiez</a:t>
            </a:r>
            <a:r>
              <a:rPr lang="en-US" i="1" dirty="0" smtClean="0">
                <a:solidFill>
                  <a:srgbClr val="005792"/>
                </a:solidFill>
              </a:rPr>
              <a:t> et </a:t>
            </a:r>
            <a:r>
              <a:rPr lang="en-US" i="1" dirty="0" err="1" smtClean="0">
                <a:solidFill>
                  <a:srgbClr val="005792"/>
                </a:solidFill>
              </a:rPr>
              <a:t>donner</a:t>
            </a:r>
            <a:r>
              <a:rPr lang="en-US" i="1" dirty="0" smtClean="0">
                <a:solidFill>
                  <a:srgbClr val="005792"/>
                </a:solidFill>
              </a:rPr>
              <a:t> les dispositions des </a:t>
            </a:r>
            <a:r>
              <a:rPr lang="en-US" i="1" dirty="0" err="1" smtClean="0">
                <a:solidFill>
                  <a:srgbClr val="005792"/>
                </a:solidFill>
              </a:rPr>
              <a:t>lois</a:t>
            </a:r>
            <a:r>
              <a:rPr lang="en-US" i="1" dirty="0" smtClean="0">
                <a:solidFill>
                  <a:srgbClr val="005792"/>
                </a:solidFill>
              </a:rPr>
              <a:t> de </a:t>
            </a:r>
            <a:r>
              <a:rPr lang="en-US" i="1" dirty="0" err="1" smtClean="0">
                <a:solidFill>
                  <a:srgbClr val="005792"/>
                </a:solidFill>
              </a:rPr>
              <a:t>votre</a:t>
            </a:r>
            <a:r>
              <a:rPr lang="en-US" i="1" dirty="0" smtClean="0">
                <a:solidFill>
                  <a:srgbClr val="005792"/>
                </a:solidFill>
              </a:rPr>
              <a:t> pays qui </a:t>
            </a:r>
            <a:r>
              <a:rPr lang="en-US" i="1" dirty="0" err="1" smtClean="0">
                <a:solidFill>
                  <a:srgbClr val="005792"/>
                </a:solidFill>
              </a:rPr>
              <a:t>traitent</a:t>
            </a:r>
            <a:r>
              <a:rPr lang="en-US" i="1" dirty="0" smtClean="0">
                <a:solidFill>
                  <a:srgbClr val="005792"/>
                </a:solidFill>
              </a:rPr>
              <a:t> des </a:t>
            </a:r>
            <a:r>
              <a:rPr lang="en-US" i="1" dirty="0" err="1" smtClean="0">
                <a:solidFill>
                  <a:srgbClr val="005792"/>
                </a:solidFill>
              </a:rPr>
              <a:t>violences</a:t>
            </a:r>
            <a:r>
              <a:rPr lang="en-US" i="1" dirty="0" smtClean="0">
                <a:solidFill>
                  <a:srgbClr val="005792"/>
                </a:solidFill>
              </a:rPr>
              <a:t> </a:t>
            </a:r>
            <a:r>
              <a:rPr lang="en-US" i="1" dirty="0" err="1" smtClean="0">
                <a:solidFill>
                  <a:srgbClr val="005792"/>
                </a:solidFill>
              </a:rPr>
              <a:t>faites</a:t>
            </a:r>
            <a:r>
              <a:rPr lang="en-US" i="1" dirty="0" smtClean="0">
                <a:solidFill>
                  <a:srgbClr val="005792"/>
                </a:solidFill>
              </a:rPr>
              <a:t> aux femmes. </a:t>
            </a:r>
            <a:r>
              <a:rPr lang="en-US" i="1" dirty="0" err="1" smtClean="0">
                <a:solidFill>
                  <a:srgbClr val="005792"/>
                </a:solidFill>
              </a:rPr>
              <a:t>S’il</a:t>
            </a:r>
            <a:r>
              <a:rPr lang="en-US" i="1" dirty="0" smtClean="0">
                <a:solidFill>
                  <a:srgbClr val="005792"/>
                </a:solidFill>
              </a:rPr>
              <a:t> </a:t>
            </a:r>
            <a:r>
              <a:rPr lang="en-US" i="1" dirty="0" err="1" smtClean="0">
                <a:solidFill>
                  <a:srgbClr val="005792"/>
                </a:solidFill>
              </a:rPr>
              <a:t>n’y</a:t>
            </a:r>
            <a:r>
              <a:rPr lang="en-US" i="1" dirty="0" smtClean="0">
                <a:solidFill>
                  <a:srgbClr val="005792"/>
                </a:solidFill>
              </a:rPr>
              <a:t> en a pas, </a:t>
            </a:r>
            <a:r>
              <a:rPr lang="en-US" i="1" dirty="0" err="1" smtClean="0">
                <a:solidFill>
                  <a:srgbClr val="005792"/>
                </a:solidFill>
              </a:rPr>
              <a:t>veuillez</a:t>
            </a:r>
            <a:r>
              <a:rPr lang="en-US" i="1" dirty="0" smtClean="0">
                <a:solidFill>
                  <a:srgbClr val="005792"/>
                </a:solidFill>
              </a:rPr>
              <a:t> le signaler </a:t>
            </a:r>
            <a:r>
              <a:rPr lang="en-US" i="1" dirty="0" err="1" smtClean="0">
                <a:solidFill>
                  <a:srgbClr val="005792"/>
                </a:solidFill>
              </a:rPr>
              <a:t>également</a:t>
            </a:r>
            <a:endParaRPr lang="en-US" i="1" dirty="0" smtClean="0">
              <a:solidFill>
                <a:srgbClr val="005792"/>
              </a:solidFill>
            </a:endParaRPr>
          </a:p>
          <a:p>
            <a:pPr marL="0" indent="0">
              <a:buNone/>
            </a:pPr>
            <a:endParaRPr lang="en-GB" dirty="0">
              <a:solidFill>
                <a:srgbClr val="005792"/>
              </a:solidFill>
            </a:endParaRPr>
          </a:p>
          <a:p>
            <a:r>
              <a:rPr lang="en-US" i="1" dirty="0" err="1" smtClean="0">
                <a:solidFill>
                  <a:srgbClr val="005792"/>
                </a:solidFill>
              </a:rPr>
              <a:t>Donnez</a:t>
            </a:r>
            <a:r>
              <a:rPr lang="en-US" i="1" dirty="0" smtClean="0">
                <a:solidFill>
                  <a:srgbClr val="005792"/>
                </a:solidFill>
              </a:rPr>
              <a:t> </a:t>
            </a:r>
            <a:r>
              <a:rPr lang="en-US" i="1" dirty="0" err="1" smtClean="0">
                <a:solidFill>
                  <a:srgbClr val="005792"/>
                </a:solidFill>
              </a:rPr>
              <a:t>toutes</a:t>
            </a:r>
            <a:r>
              <a:rPr lang="en-US" i="1" dirty="0" smtClean="0">
                <a:solidFill>
                  <a:srgbClr val="005792"/>
                </a:solidFill>
              </a:rPr>
              <a:t> les </a:t>
            </a:r>
            <a:r>
              <a:rPr lang="en-US" i="1" dirty="0" err="1" smtClean="0">
                <a:solidFill>
                  <a:srgbClr val="005792"/>
                </a:solidFill>
              </a:rPr>
              <a:t>autres</a:t>
            </a:r>
            <a:r>
              <a:rPr lang="en-US" i="1" dirty="0" smtClean="0">
                <a:solidFill>
                  <a:srgbClr val="005792"/>
                </a:solidFill>
              </a:rPr>
              <a:t> </a:t>
            </a:r>
            <a:r>
              <a:rPr lang="en-US" i="1" dirty="0" err="1" smtClean="0">
                <a:solidFill>
                  <a:srgbClr val="005792"/>
                </a:solidFill>
              </a:rPr>
              <a:t>politiques</a:t>
            </a:r>
            <a:r>
              <a:rPr lang="en-US" i="1" dirty="0" smtClean="0">
                <a:solidFill>
                  <a:srgbClr val="005792"/>
                </a:solidFill>
              </a:rPr>
              <a:t> et plans </a:t>
            </a:r>
            <a:r>
              <a:rPr lang="en-US" i="1" dirty="0" err="1" smtClean="0">
                <a:solidFill>
                  <a:srgbClr val="005792"/>
                </a:solidFill>
              </a:rPr>
              <a:t>nationaux</a:t>
            </a:r>
            <a:r>
              <a:rPr lang="en-US" i="1" dirty="0" smtClean="0">
                <a:solidFill>
                  <a:srgbClr val="005792"/>
                </a:solidFill>
              </a:rPr>
              <a:t>, </a:t>
            </a:r>
            <a:r>
              <a:rPr lang="en-US" i="1" dirty="0" err="1" smtClean="0">
                <a:solidFill>
                  <a:srgbClr val="005792"/>
                </a:solidFill>
              </a:rPr>
              <a:t>dans</a:t>
            </a:r>
            <a:r>
              <a:rPr lang="en-US" i="1" dirty="0" smtClean="0">
                <a:solidFill>
                  <a:srgbClr val="005792"/>
                </a:solidFill>
              </a:rPr>
              <a:t> le pays, qui </a:t>
            </a:r>
            <a:r>
              <a:rPr lang="en-US" i="1" dirty="0" err="1" smtClean="0">
                <a:solidFill>
                  <a:srgbClr val="005792"/>
                </a:solidFill>
              </a:rPr>
              <a:t>traitent</a:t>
            </a:r>
            <a:r>
              <a:rPr lang="en-US" i="1" dirty="0" smtClean="0">
                <a:solidFill>
                  <a:srgbClr val="005792"/>
                </a:solidFill>
              </a:rPr>
              <a:t> des </a:t>
            </a:r>
            <a:r>
              <a:rPr lang="en-US" i="1" dirty="0" err="1" smtClean="0">
                <a:solidFill>
                  <a:srgbClr val="005792"/>
                </a:solidFill>
              </a:rPr>
              <a:t>violences</a:t>
            </a:r>
            <a:r>
              <a:rPr lang="en-US" i="1" dirty="0" smtClean="0">
                <a:solidFill>
                  <a:srgbClr val="005792"/>
                </a:solidFill>
              </a:rPr>
              <a:t> </a:t>
            </a:r>
            <a:r>
              <a:rPr lang="en-US" i="1" dirty="0" err="1" smtClean="0">
                <a:solidFill>
                  <a:srgbClr val="005792"/>
                </a:solidFill>
              </a:rPr>
              <a:t>faites</a:t>
            </a:r>
            <a:r>
              <a:rPr lang="en-US" i="1" dirty="0" smtClean="0">
                <a:solidFill>
                  <a:srgbClr val="005792"/>
                </a:solidFill>
              </a:rPr>
              <a:t> aux femmes, </a:t>
            </a:r>
            <a:r>
              <a:rPr lang="en-US" i="1" dirty="0" err="1" smtClean="0">
                <a:solidFill>
                  <a:srgbClr val="005792"/>
                </a:solidFill>
              </a:rPr>
              <a:t>s’il</a:t>
            </a:r>
            <a:r>
              <a:rPr lang="en-US" i="1" dirty="0" smtClean="0">
                <a:solidFill>
                  <a:srgbClr val="005792"/>
                </a:solidFill>
              </a:rPr>
              <a:t> </a:t>
            </a:r>
            <a:r>
              <a:rPr lang="en-US" i="1" dirty="0" err="1" smtClean="0">
                <a:solidFill>
                  <a:srgbClr val="005792"/>
                </a:solidFill>
              </a:rPr>
              <a:t>n’y</a:t>
            </a:r>
            <a:r>
              <a:rPr lang="en-US" i="1" dirty="0" smtClean="0">
                <a:solidFill>
                  <a:srgbClr val="005792"/>
                </a:solidFill>
              </a:rPr>
              <a:t> en pas, </a:t>
            </a:r>
            <a:r>
              <a:rPr lang="en-US" i="1" dirty="0" err="1" smtClean="0">
                <a:solidFill>
                  <a:srgbClr val="005792"/>
                </a:solidFill>
              </a:rPr>
              <a:t>veuillez</a:t>
            </a:r>
            <a:r>
              <a:rPr lang="en-US" i="1" dirty="0" smtClean="0">
                <a:solidFill>
                  <a:srgbClr val="005792"/>
                </a:solidFill>
              </a:rPr>
              <a:t> le signaler </a:t>
            </a:r>
            <a:r>
              <a:rPr lang="en-US" i="1" dirty="0" err="1" smtClean="0">
                <a:solidFill>
                  <a:srgbClr val="005792"/>
                </a:solidFill>
              </a:rPr>
              <a:t>également</a:t>
            </a:r>
            <a:endParaRPr lang="en-US" i="1" dirty="0" smtClean="0">
              <a:solidFill>
                <a:srgbClr val="005792"/>
              </a:solidFill>
            </a:endParaRPr>
          </a:p>
          <a:p>
            <a:pPr marL="0" indent="0">
              <a:buNone/>
            </a:pPr>
            <a:endParaRPr lang="en-GB" dirty="0">
              <a:solidFill>
                <a:srgbClr val="005792"/>
              </a:solidFill>
            </a:endParaRPr>
          </a:p>
          <a:p>
            <a:pPr lvl="0"/>
            <a:r>
              <a:rPr lang="en-US" i="1" dirty="0" err="1" smtClean="0">
                <a:solidFill>
                  <a:srgbClr val="005792"/>
                </a:solidFill>
              </a:rPr>
              <a:t>Vérifiez</a:t>
            </a:r>
            <a:r>
              <a:rPr lang="en-US" i="1" dirty="0" smtClean="0">
                <a:solidFill>
                  <a:srgbClr val="005792"/>
                </a:solidFill>
              </a:rPr>
              <a:t> et </a:t>
            </a:r>
            <a:r>
              <a:rPr lang="en-US" i="1" dirty="0" err="1" smtClean="0">
                <a:solidFill>
                  <a:srgbClr val="005792"/>
                </a:solidFill>
              </a:rPr>
              <a:t>déterminez</a:t>
            </a:r>
            <a:r>
              <a:rPr lang="en-US" i="1" dirty="0" smtClean="0">
                <a:solidFill>
                  <a:srgbClr val="005792"/>
                </a:solidFill>
              </a:rPr>
              <a:t> les </a:t>
            </a:r>
            <a:r>
              <a:rPr lang="en-US" i="1" dirty="0" err="1" smtClean="0">
                <a:solidFill>
                  <a:srgbClr val="005792"/>
                </a:solidFill>
              </a:rPr>
              <a:t>progrès</a:t>
            </a:r>
            <a:r>
              <a:rPr lang="en-US" i="1" dirty="0" smtClean="0">
                <a:solidFill>
                  <a:srgbClr val="005792"/>
                </a:solidFill>
              </a:rPr>
              <a:t> </a:t>
            </a:r>
            <a:r>
              <a:rPr lang="en-US" i="1" dirty="0" err="1" smtClean="0">
                <a:solidFill>
                  <a:srgbClr val="005792"/>
                </a:solidFill>
              </a:rPr>
              <a:t>réalisés</a:t>
            </a:r>
            <a:r>
              <a:rPr lang="en-US" i="1" dirty="0" smtClean="0">
                <a:solidFill>
                  <a:srgbClr val="005792"/>
                </a:solidFill>
              </a:rPr>
              <a:t> </a:t>
            </a:r>
            <a:r>
              <a:rPr lang="en-US" i="1" dirty="0" err="1" smtClean="0">
                <a:solidFill>
                  <a:srgbClr val="005792"/>
                </a:solidFill>
              </a:rPr>
              <a:t>dans</a:t>
            </a:r>
            <a:r>
              <a:rPr lang="en-US" i="1" dirty="0" smtClean="0">
                <a:solidFill>
                  <a:srgbClr val="005792"/>
                </a:solidFill>
              </a:rPr>
              <a:t> la </a:t>
            </a:r>
            <a:r>
              <a:rPr lang="en-US" i="1" dirty="0" err="1" smtClean="0">
                <a:solidFill>
                  <a:srgbClr val="005792"/>
                </a:solidFill>
              </a:rPr>
              <a:t>mise</a:t>
            </a:r>
            <a:r>
              <a:rPr lang="en-US" i="1" dirty="0" smtClean="0">
                <a:solidFill>
                  <a:srgbClr val="005792"/>
                </a:solidFill>
              </a:rPr>
              <a:t> en oeuvre des </a:t>
            </a:r>
            <a:r>
              <a:rPr lang="en-US" i="1" dirty="0" err="1" smtClean="0">
                <a:solidFill>
                  <a:srgbClr val="005792"/>
                </a:solidFill>
              </a:rPr>
              <a:t>lois</a:t>
            </a:r>
            <a:r>
              <a:rPr lang="en-US" i="1" dirty="0" smtClean="0">
                <a:solidFill>
                  <a:srgbClr val="005792"/>
                </a:solidFill>
              </a:rPr>
              <a:t> et </a:t>
            </a:r>
            <a:r>
              <a:rPr lang="en-US" i="1" dirty="0" err="1" smtClean="0">
                <a:solidFill>
                  <a:srgbClr val="005792"/>
                </a:solidFill>
              </a:rPr>
              <a:t>politiques</a:t>
            </a:r>
            <a:r>
              <a:rPr lang="en-US" i="1" dirty="0" smtClean="0">
                <a:solidFill>
                  <a:srgbClr val="005792"/>
                </a:solidFill>
              </a:rPr>
              <a:t> </a:t>
            </a:r>
            <a:r>
              <a:rPr lang="en-US" i="1" dirty="0" err="1" smtClean="0">
                <a:solidFill>
                  <a:srgbClr val="005792"/>
                </a:solidFill>
              </a:rPr>
              <a:t>repris</a:t>
            </a:r>
            <a:r>
              <a:rPr lang="en-US" i="1" dirty="0" smtClean="0">
                <a:solidFill>
                  <a:srgbClr val="005792"/>
                </a:solidFill>
              </a:rPr>
              <a:t> ci-haut</a:t>
            </a:r>
          </a:p>
          <a:p>
            <a:pPr marL="0" lvl="0" indent="0">
              <a:buNone/>
            </a:pPr>
            <a:endParaRPr lang="en-GB" dirty="0">
              <a:solidFill>
                <a:srgbClr val="005792"/>
              </a:solidFill>
            </a:endParaRPr>
          </a:p>
          <a:p>
            <a:pPr lvl="0"/>
            <a:r>
              <a:rPr lang="en-US" i="1" dirty="0" err="1" smtClean="0">
                <a:solidFill>
                  <a:srgbClr val="005792"/>
                </a:solidFill>
              </a:rPr>
              <a:t>Vérifiez</a:t>
            </a:r>
            <a:r>
              <a:rPr lang="en-US" i="1" dirty="0" smtClean="0">
                <a:solidFill>
                  <a:srgbClr val="005792"/>
                </a:solidFill>
              </a:rPr>
              <a:t> et </a:t>
            </a:r>
            <a:r>
              <a:rPr lang="en-US" i="1" dirty="0" err="1" smtClean="0">
                <a:solidFill>
                  <a:srgbClr val="005792"/>
                </a:solidFill>
              </a:rPr>
              <a:t>faites</a:t>
            </a:r>
            <a:r>
              <a:rPr lang="en-US" i="1" dirty="0" smtClean="0">
                <a:solidFill>
                  <a:srgbClr val="005792"/>
                </a:solidFill>
              </a:rPr>
              <a:t> </a:t>
            </a:r>
            <a:r>
              <a:rPr lang="en-US" i="1" dirty="0" err="1" smtClean="0">
                <a:solidFill>
                  <a:srgbClr val="005792"/>
                </a:solidFill>
              </a:rPr>
              <a:t>voir</a:t>
            </a:r>
            <a:r>
              <a:rPr lang="en-US" i="1" dirty="0" smtClean="0">
                <a:solidFill>
                  <a:srgbClr val="005792"/>
                </a:solidFill>
              </a:rPr>
              <a:t> les </a:t>
            </a:r>
            <a:r>
              <a:rPr lang="en-US" i="1" dirty="0" err="1" smtClean="0">
                <a:solidFill>
                  <a:srgbClr val="005792"/>
                </a:solidFill>
              </a:rPr>
              <a:t>lacunes</a:t>
            </a:r>
            <a:r>
              <a:rPr lang="en-US" i="1" dirty="0" smtClean="0">
                <a:solidFill>
                  <a:srgbClr val="005792"/>
                </a:solidFill>
              </a:rPr>
              <a:t> </a:t>
            </a:r>
            <a:r>
              <a:rPr lang="en-US" i="1" dirty="0" err="1" smtClean="0">
                <a:solidFill>
                  <a:srgbClr val="005792"/>
                </a:solidFill>
              </a:rPr>
              <a:t>dans</a:t>
            </a:r>
            <a:r>
              <a:rPr lang="en-US" i="1" dirty="0" smtClean="0">
                <a:solidFill>
                  <a:srgbClr val="005792"/>
                </a:solidFill>
              </a:rPr>
              <a:t> </a:t>
            </a:r>
            <a:r>
              <a:rPr lang="en-US" i="1" dirty="0" err="1" smtClean="0">
                <a:solidFill>
                  <a:srgbClr val="005792"/>
                </a:solidFill>
              </a:rPr>
              <a:t>leur</a:t>
            </a:r>
            <a:r>
              <a:rPr lang="en-US" i="1" dirty="0" smtClean="0">
                <a:solidFill>
                  <a:srgbClr val="005792"/>
                </a:solidFill>
              </a:rPr>
              <a:t> </a:t>
            </a:r>
            <a:r>
              <a:rPr lang="en-US" i="1" dirty="0" err="1" smtClean="0">
                <a:solidFill>
                  <a:srgbClr val="005792"/>
                </a:solidFill>
              </a:rPr>
              <a:t>mise</a:t>
            </a:r>
            <a:r>
              <a:rPr lang="en-US" i="1" dirty="0" smtClean="0">
                <a:solidFill>
                  <a:srgbClr val="005792"/>
                </a:solidFill>
              </a:rPr>
              <a:t> en oeuvre c-à-d. </a:t>
            </a:r>
            <a:r>
              <a:rPr lang="en-US" i="1" dirty="0" err="1" smtClean="0">
                <a:solidFill>
                  <a:srgbClr val="005792"/>
                </a:solidFill>
              </a:rPr>
              <a:t>l’absence</a:t>
            </a:r>
            <a:r>
              <a:rPr lang="en-US" i="1" dirty="0" smtClean="0">
                <a:solidFill>
                  <a:srgbClr val="005792"/>
                </a:solidFill>
              </a:rPr>
              <a:t> des plans </a:t>
            </a:r>
            <a:r>
              <a:rPr lang="en-US" i="1" dirty="0" err="1" smtClean="0">
                <a:solidFill>
                  <a:srgbClr val="005792"/>
                </a:solidFill>
              </a:rPr>
              <a:t>opérationnels</a:t>
            </a:r>
            <a:r>
              <a:rPr lang="en-US" i="1" dirty="0" smtClean="0">
                <a:solidFill>
                  <a:srgbClr val="005792"/>
                </a:solidFill>
              </a:rPr>
              <a:t>, les budgets </a:t>
            </a:r>
            <a:r>
              <a:rPr lang="en-US" i="1" dirty="0" err="1" smtClean="0">
                <a:solidFill>
                  <a:srgbClr val="005792"/>
                </a:solidFill>
              </a:rPr>
              <a:t>insuffisants</a:t>
            </a:r>
            <a:r>
              <a:rPr lang="en-US" i="1" dirty="0" smtClean="0">
                <a:solidFill>
                  <a:srgbClr val="005792"/>
                </a:solidFill>
              </a:rPr>
              <a:t>, le </a:t>
            </a:r>
            <a:r>
              <a:rPr lang="en-US" i="1" dirty="0" err="1" smtClean="0">
                <a:solidFill>
                  <a:srgbClr val="005792"/>
                </a:solidFill>
              </a:rPr>
              <a:t>manque</a:t>
            </a:r>
            <a:r>
              <a:rPr lang="en-US" i="1" dirty="0" smtClean="0">
                <a:solidFill>
                  <a:srgbClr val="005792"/>
                </a:solidFill>
              </a:rPr>
              <a:t> de </a:t>
            </a:r>
            <a:r>
              <a:rPr lang="en-US" i="1" dirty="0" err="1" smtClean="0">
                <a:solidFill>
                  <a:srgbClr val="005792"/>
                </a:solidFill>
              </a:rPr>
              <a:t>connaissance</a:t>
            </a:r>
            <a:r>
              <a:rPr lang="en-US" i="1" dirty="0" smtClean="0">
                <a:solidFill>
                  <a:srgbClr val="005792"/>
                </a:solidFill>
              </a:rPr>
              <a:t> et de </a:t>
            </a:r>
            <a:r>
              <a:rPr lang="en-US" i="1" dirty="0" err="1" smtClean="0">
                <a:solidFill>
                  <a:srgbClr val="005792"/>
                </a:solidFill>
              </a:rPr>
              <a:t>compétence</a:t>
            </a:r>
            <a:r>
              <a:rPr lang="en-US" i="1" dirty="0" smtClean="0">
                <a:solidFill>
                  <a:srgbClr val="005792"/>
                </a:solidFill>
              </a:rPr>
              <a:t> au </a:t>
            </a:r>
            <a:r>
              <a:rPr lang="en-US" i="1" dirty="0" err="1" smtClean="0">
                <a:solidFill>
                  <a:srgbClr val="005792"/>
                </a:solidFill>
              </a:rPr>
              <a:t>sein</a:t>
            </a:r>
            <a:r>
              <a:rPr lang="en-US" i="1" dirty="0" smtClean="0">
                <a:solidFill>
                  <a:srgbClr val="005792"/>
                </a:solidFill>
              </a:rPr>
              <a:t> des institutions </a:t>
            </a:r>
            <a:r>
              <a:rPr lang="en-US" i="1" dirty="0" err="1" smtClean="0">
                <a:solidFill>
                  <a:srgbClr val="005792"/>
                </a:solidFill>
              </a:rPr>
              <a:t>chargées</a:t>
            </a:r>
            <a:r>
              <a:rPr lang="en-US" i="1" dirty="0" smtClean="0">
                <a:solidFill>
                  <a:srgbClr val="005792"/>
                </a:solidFill>
              </a:rPr>
              <a:t> de la </a:t>
            </a:r>
            <a:r>
              <a:rPr lang="en-US" i="1" dirty="0" err="1" smtClean="0">
                <a:solidFill>
                  <a:srgbClr val="005792"/>
                </a:solidFill>
              </a:rPr>
              <a:t>mise</a:t>
            </a:r>
            <a:r>
              <a:rPr lang="en-US" i="1" dirty="0" smtClean="0">
                <a:solidFill>
                  <a:srgbClr val="005792"/>
                </a:solidFill>
              </a:rPr>
              <a:t> en oeuvre, etc.</a:t>
            </a:r>
            <a:endParaRPr lang="en-GB" dirty="0">
              <a:solidFill>
                <a:srgbClr val="005792"/>
              </a:solidFill>
            </a:endParaRPr>
          </a:p>
        </p:txBody>
      </p:sp>
      <p:grpSp>
        <p:nvGrpSpPr>
          <p:cNvPr id="6" name="Group 5"/>
          <p:cNvGrpSpPr/>
          <p:nvPr/>
        </p:nvGrpSpPr>
        <p:grpSpPr>
          <a:xfrm>
            <a:off x="835449" y="1430737"/>
            <a:ext cx="2756986" cy="2245087"/>
            <a:chOff x="835449" y="1480873"/>
            <a:chExt cx="2456223" cy="2245087"/>
          </a:xfrm>
        </p:grpSpPr>
        <p:pic>
          <p:nvPicPr>
            <p:cNvPr id="4" name="Picture 3"/>
            <p:cNvPicPr>
              <a:picLocks noChangeAspect="1"/>
            </p:cNvPicPr>
            <p:nvPr/>
          </p:nvPicPr>
          <p:blipFill>
            <a:blip r:embed="rId3"/>
            <a:stretch>
              <a:fillRect/>
            </a:stretch>
          </p:blipFill>
          <p:spPr>
            <a:xfrm>
              <a:off x="835449" y="1480873"/>
              <a:ext cx="2456223" cy="128210"/>
            </a:xfrm>
            <a:prstGeom prst="rect">
              <a:avLst/>
            </a:prstGeom>
          </p:spPr>
        </p:pic>
        <p:pic>
          <p:nvPicPr>
            <p:cNvPr id="5" name="Picture 4"/>
            <p:cNvPicPr>
              <a:picLocks noChangeAspect="1"/>
            </p:cNvPicPr>
            <p:nvPr/>
          </p:nvPicPr>
          <p:blipFill>
            <a:blip r:embed="rId3"/>
            <a:stretch>
              <a:fillRect/>
            </a:stretch>
          </p:blipFill>
          <p:spPr>
            <a:xfrm>
              <a:off x="835449" y="3597750"/>
              <a:ext cx="2456223" cy="128210"/>
            </a:xfrm>
            <a:prstGeom prst="rect">
              <a:avLst/>
            </a:prstGeom>
          </p:spPr>
        </p:pic>
      </p:grpSp>
      <p:sp>
        <p:nvSpPr>
          <p:cNvPr id="7" name="TextBox 6"/>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7</a:t>
            </a:r>
            <a:endParaRPr lang="en-US" dirty="0">
              <a:solidFill>
                <a:srgbClr val="1C8EA5"/>
              </a:solidFill>
            </a:endParaRPr>
          </a:p>
        </p:txBody>
      </p:sp>
    </p:spTree>
    <p:extLst>
      <p:ext uri="{BB962C8B-B14F-4D97-AF65-F5344CB8AC3E}">
        <p14:creationId xmlns:p14="http://schemas.microsoft.com/office/powerpoint/2010/main" val="2285400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576" y="1850880"/>
            <a:ext cx="3191419" cy="2327013"/>
          </a:xfrm>
        </p:spPr>
        <p:txBody>
          <a:bodyPr>
            <a:normAutofit fontScale="90000"/>
          </a:bodyPr>
          <a:lstStyle/>
          <a:p>
            <a:pPr algn="r"/>
            <a:r>
              <a:rPr lang="fr-FR" sz="3600" b="1" dirty="0" smtClean="0">
                <a:solidFill>
                  <a:srgbClr val="00919D"/>
                </a:solidFill>
              </a:rPr>
              <a:t>Agissez! – Montrer la Voie pour Mettre Fin aux VFFF</a:t>
            </a:r>
            <a:endParaRPr lang="fr-FR" sz="3600" b="1" dirty="0">
              <a:solidFill>
                <a:srgbClr val="00919D"/>
              </a:solidFill>
            </a:endParaRPr>
          </a:p>
        </p:txBody>
      </p:sp>
      <p:sp>
        <p:nvSpPr>
          <p:cNvPr id="3" name="Content Placeholder 2"/>
          <p:cNvSpPr>
            <a:spLocks noGrp="1"/>
          </p:cNvSpPr>
          <p:nvPr>
            <p:ph idx="1"/>
          </p:nvPr>
        </p:nvSpPr>
        <p:spPr>
          <a:xfrm>
            <a:off x="4361050" y="1600200"/>
            <a:ext cx="3976742" cy="4525963"/>
          </a:xfrm>
        </p:spPr>
        <p:txBody>
          <a:bodyPr>
            <a:normAutofit fontScale="70000" lnSpcReduction="20000"/>
          </a:bodyPr>
          <a:lstStyle/>
          <a:p>
            <a:pPr marL="0" indent="0">
              <a:lnSpc>
                <a:spcPct val="120000"/>
              </a:lnSpc>
              <a:buNone/>
            </a:pPr>
            <a:r>
              <a:rPr lang="fr-FR" i="1" dirty="0" smtClean="0">
                <a:solidFill>
                  <a:srgbClr val="005792"/>
                </a:solidFill>
              </a:rPr>
              <a:t>Reprenez les revendications spécifiques de votre campagne qui, idéalement, devraient être les objectifs de la campagne ainsi que les demandes spécifiques que vous avez, en tant qu’équipe, lorsque vous avez complétez votre feuille de travail contenu dans le Kit Action et Plaidoyer avant que vous ne commenciez la présente campagne.</a:t>
            </a:r>
            <a:endParaRPr lang="fr-FR" dirty="0">
              <a:solidFill>
                <a:srgbClr val="005792"/>
              </a:solidFill>
            </a:endParaRPr>
          </a:p>
        </p:txBody>
      </p:sp>
      <p:pic>
        <p:nvPicPr>
          <p:cNvPr id="4" name="Picture 3"/>
          <p:cNvPicPr>
            <a:picLocks noChangeAspect="1"/>
          </p:cNvPicPr>
          <p:nvPr/>
        </p:nvPicPr>
        <p:blipFill>
          <a:blip r:embed="rId3"/>
          <a:stretch>
            <a:fillRect/>
          </a:stretch>
        </p:blipFill>
        <p:spPr>
          <a:xfrm>
            <a:off x="1086086" y="1703220"/>
            <a:ext cx="2990910" cy="128210"/>
          </a:xfrm>
          <a:prstGeom prst="rect">
            <a:avLst/>
          </a:prstGeom>
        </p:spPr>
      </p:pic>
      <p:pic>
        <p:nvPicPr>
          <p:cNvPr id="5" name="Picture 4"/>
          <p:cNvPicPr>
            <a:picLocks noChangeAspect="1"/>
          </p:cNvPicPr>
          <p:nvPr/>
        </p:nvPicPr>
        <p:blipFill>
          <a:blip r:embed="rId3"/>
          <a:stretch>
            <a:fillRect/>
          </a:stretch>
        </p:blipFill>
        <p:spPr>
          <a:xfrm>
            <a:off x="1086086" y="4187760"/>
            <a:ext cx="2990910" cy="128210"/>
          </a:xfrm>
          <a:prstGeom prst="rect">
            <a:avLst/>
          </a:prstGeom>
        </p:spPr>
      </p:pic>
      <p:sp>
        <p:nvSpPr>
          <p:cNvPr id="7" name="TextBox 6"/>
          <p:cNvSpPr txBox="1"/>
          <p:nvPr/>
        </p:nvSpPr>
        <p:spPr>
          <a:xfrm>
            <a:off x="4330094" y="6377023"/>
            <a:ext cx="604762" cy="369332"/>
          </a:xfrm>
          <a:prstGeom prst="rect">
            <a:avLst/>
          </a:prstGeom>
          <a:noFill/>
        </p:spPr>
        <p:txBody>
          <a:bodyPr wrap="square" rtlCol="0">
            <a:spAutoFit/>
          </a:bodyPr>
          <a:lstStyle/>
          <a:p>
            <a:pPr algn="ctr"/>
            <a:r>
              <a:rPr lang="en-US" dirty="0" smtClean="0">
                <a:solidFill>
                  <a:srgbClr val="1C8EA5"/>
                </a:solidFill>
              </a:rPr>
              <a:t>8</a:t>
            </a:r>
            <a:endParaRPr lang="en-US" dirty="0">
              <a:solidFill>
                <a:srgbClr val="1C8EA5"/>
              </a:solidFill>
            </a:endParaRPr>
          </a:p>
        </p:txBody>
      </p:sp>
    </p:spTree>
    <p:extLst>
      <p:ext uri="{BB962C8B-B14F-4D97-AF65-F5344CB8AC3E}">
        <p14:creationId xmlns:p14="http://schemas.microsoft.com/office/powerpoint/2010/main" val="36399527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2006</TotalTime>
  <Words>682</Words>
  <Application>Microsoft Office PowerPoint</Application>
  <PresentationFormat>On-screen Show (4:3)</PresentationFormat>
  <Paragraphs>68</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Violence Faite à la Femme (VFF)</vt:lpstr>
      <vt:lpstr>Ampleur de la Violence Faite à la Femme et à la Fille (VFFF)</vt:lpstr>
      <vt:lpstr>Conséquences et Coûts de la VFFF</vt:lpstr>
      <vt:lpstr>Conséquences et coûts de la VFFF</vt:lpstr>
      <vt:lpstr>Pourquoi Parler des VFFF</vt:lpstr>
      <vt:lpstr>Cadres Juridique et Opérationnel</vt:lpstr>
      <vt:lpstr>Notre Leadership pour mettre fin aux VFFF</vt:lpstr>
      <vt:lpstr>Agissez! – Montrer la Voie pour Mettre Fin aux VFFF</vt:lpstr>
      <vt:lpstr>Montrer la Voie pour Mettre Fin aux VFFF</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Voice, Action- Now!</dc:title>
  <dc:creator>sharifa abdulaziz</dc:creator>
  <cp:lastModifiedBy>jean</cp:lastModifiedBy>
  <cp:revision>59</cp:revision>
  <dcterms:created xsi:type="dcterms:W3CDTF">2015-08-26T07:03:44Z</dcterms:created>
  <dcterms:modified xsi:type="dcterms:W3CDTF">2015-10-28T12:04:22Z</dcterms:modified>
</cp:coreProperties>
</file>