
<file path=[Content_Types].xml><?xml version="1.0" encoding="utf-8"?>
<Types xmlns="http://schemas.openxmlformats.org/package/2006/content-types">
  <Default Extension="emf" ContentType="image/x-emf"/>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2"/>
  </p:notesMasterIdLst>
  <p:sldIdLst>
    <p:sldId id="256" r:id="rId2"/>
    <p:sldId id="257" r:id="rId3"/>
    <p:sldId id="258" r:id="rId4"/>
    <p:sldId id="259" r:id="rId5"/>
    <p:sldId id="260" r:id="rId6"/>
    <p:sldId id="261" r:id="rId7"/>
    <p:sldId id="262" r:id="rId8"/>
    <p:sldId id="263" r:id="rId9"/>
    <p:sldId id="264" r:id="rId10"/>
    <p:sldId id="265" r:id="rId11"/>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Natsnet Ghebrebrhan" initials="NG" lastIdx="1"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20AECB"/>
    <a:srgbClr val="1C8EA5"/>
    <a:srgbClr val="1B978E"/>
  </p:clrMru>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snapToObjects="1">
      <p:cViewPr>
        <p:scale>
          <a:sx n="105" d="100"/>
          <a:sy n="105" d="100"/>
        </p:scale>
        <p:origin x="-366" y="-72"/>
      </p:cViewPr>
      <p:guideLst>
        <p:guide orient="horz" pos="2160"/>
        <p:guide pos="2880"/>
      </p:guideLst>
    </p:cSldViewPr>
  </p:slideViewPr>
  <p:notesTextViewPr>
    <p:cViewPr>
      <p:scale>
        <a:sx n="100" d="100"/>
        <a:sy n="100" d="100"/>
      </p:scale>
      <p:origin x="0" y="0"/>
    </p:cViewPr>
  </p:notesTextViewPr>
  <p:notesViewPr>
    <p:cSldViewPr snapToGrid="0" snapToObjects="1">
      <p:cViewPr varScale="1">
        <p:scale>
          <a:sx n="95" d="100"/>
          <a:sy n="95" d="100"/>
        </p:scale>
        <p:origin x="-2376" y="-104"/>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commentAuthors" Target="commentAuthor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E1F3193-2D70-6848-8CAF-724A92241FFE}" type="datetimeFigureOut">
              <a:rPr lang="en-US" smtClean="0"/>
              <a:t>10/28/2015</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D01DCDA-A64F-744F-8AF7-6003813CDAA6}" type="slidenum">
              <a:rPr lang="en-US" smtClean="0"/>
              <a:t>‹#›</a:t>
            </a:fld>
            <a:endParaRPr lang="en-US"/>
          </a:p>
        </p:txBody>
      </p:sp>
    </p:spTree>
    <p:extLst>
      <p:ext uri="{BB962C8B-B14F-4D97-AF65-F5344CB8AC3E}">
        <p14:creationId xmlns:p14="http://schemas.microsoft.com/office/powerpoint/2010/main" val="314450844"/>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D01DCDA-A64F-744F-8AF7-6003813CDAA6}" type="slidenum">
              <a:rPr lang="en-US" smtClean="0"/>
              <a:t>2</a:t>
            </a:fld>
            <a:endParaRPr lang="en-US"/>
          </a:p>
        </p:txBody>
      </p:sp>
    </p:spTree>
    <p:extLst>
      <p:ext uri="{BB962C8B-B14F-4D97-AF65-F5344CB8AC3E}">
        <p14:creationId xmlns:p14="http://schemas.microsoft.com/office/powerpoint/2010/main" val="58280191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D01DCDA-A64F-744F-8AF7-6003813CDAA6}" type="slidenum">
              <a:rPr lang="en-US" smtClean="0"/>
              <a:t>6</a:t>
            </a:fld>
            <a:endParaRPr lang="en-US"/>
          </a:p>
        </p:txBody>
      </p:sp>
    </p:spTree>
    <p:extLst>
      <p:ext uri="{BB962C8B-B14F-4D97-AF65-F5344CB8AC3E}">
        <p14:creationId xmlns:p14="http://schemas.microsoft.com/office/powerpoint/2010/main" val="414341542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a:prstGeom prst="rect">
            <a:avLst/>
          </a:prstGeom>
        </p:spPr>
        <p:txBody>
          <a:bodyPr/>
          <a:lstStyle/>
          <a:p>
            <a:r>
              <a:rPr lang="en-GB" smtClean="0"/>
              <a:t>Click to edit Master title style</a:t>
            </a:r>
            <a:endParaRPr lang="en-US"/>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smtClean="0"/>
              <a:t>Click to edit Master subtitle style</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a:lstStyle/>
          <a:p>
            <a:endParaRPr lang="en-US" dirty="0"/>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dirty="0"/>
          </a:p>
        </p:txBody>
      </p:sp>
    </p:spTree>
    <p:extLst>
      <p:ext uri="{BB962C8B-B14F-4D97-AF65-F5344CB8AC3E}">
        <p14:creationId xmlns:p14="http://schemas.microsoft.com/office/powerpoint/2010/main" val="216906442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GB" smtClean="0"/>
              <a:t>Click to edit Master title style</a:t>
            </a:r>
            <a:endParaRPr lang="en-US"/>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3A24FC35-CCDE-7A4E-BFC8-38F570899E1F}" type="datetimeFigureOut">
              <a:rPr lang="en-US" smtClean="0"/>
              <a:t>10/28/2015</a:t>
            </a:fld>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A50799D6-5434-744D-A6D9-B14E87B27D65}" type="slidenum">
              <a:rPr lang="en-US" smtClean="0"/>
              <a:t>‹#›</a:t>
            </a:fld>
            <a:endParaRPr lang="en-US"/>
          </a:p>
        </p:txBody>
      </p:sp>
    </p:spTree>
    <p:extLst>
      <p:ext uri="{BB962C8B-B14F-4D97-AF65-F5344CB8AC3E}">
        <p14:creationId xmlns:p14="http://schemas.microsoft.com/office/powerpoint/2010/main" val="55204764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a:prstGeom prst="rect">
            <a:avLst/>
          </a:prstGeom>
        </p:spPr>
        <p:txBody>
          <a:bodyPr vert="eaVert"/>
          <a:lstStyle/>
          <a:p>
            <a:r>
              <a:rPr lang="en-GB"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a:prstGeom prst="rect">
            <a:avLst/>
          </a:prstGeom>
        </p:spPr>
        <p:txBody>
          <a:bodyPr vert="eaVert"/>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3A24FC35-CCDE-7A4E-BFC8-38F570899E1F}" type="datetimeFigureOut">
              <a:rPr lang="en-US" smtClean="0"/>
              <a:t>10/28/2015</a:t>
            </a:fld>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A50799D6-5434-744D-A6D9-B14E87B27D65}" type="slidenum">
              <a:rPr lang="en-US" smtClean="0"/>
              <a:t>‹#›</a:t>
            </a:fld>
            <a:endParaRPr lang="en-US"/>
          </a:p>
        </p:txBody>
      </p:sp>
    </p:spTree>
    <p:extLst>
      <p:ext uri="{BB962C8B-B14F-4D97-AF65-F5344CB8AC3E}">
        <p14:creationId xmlns:p14="http://schemas.microsoft.com/office/powerpoint/2010/main" val="375385165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GB" smtClean="0"/>
              <a:t>Click to edit Master title style</a:t>
            </a:r>
            <a:endParaRPr lang="en-US"/>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3A24FC35-CCDE-7A4E-BFC8-38F570899E1F}" type="datetimeFigureOut">
              <a:rPr lang="en-US" smtClean="0"/>
              <a:t>10/28/2015</a:t>
            </a:fld>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A50799D6-5434-744D-A6D9-B14E87B27D65}" type="slidenum">
              <a:rPr lang="en-US" smtClean="0"/>
              <a:t>‹#›</a:t>
            </a:fld>
            <a:endParaRPr lang="en-US"/>
          </a:p>
        </p:txBody>
      </p:sp>
    </p:spTree>
    <p:extLst>
      <p:ext uri="{BB962C8B-B14F-4D97-AF65-F5344CB8AC3E}">
        <p14:creationId xmlns:p14="http://schemas.microsoft.com/office/powerpoint/2010/main" val="175272207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en-GB" smtClean="0"/>
              <a:t>Click to edit Master title style</a:t>
            </a:r>
            <a:endParaRPr lang="en-US"/>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GB" smtClean="0"/>
              <a:t>Click to edit Master text styles</a:t>
            </a:r>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3A24FC35-CCDE-7A4E-BFC8-38F570899E1F}" type="datetimeFigureOut">
              <a:rPr lang="en-US" smtClean="0"/>
              <a:t>10/28/2015</a:t>
            </a:fld>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A50799D6-5434-744D-A6D9-B14E87B27D65}" type="slidenum">
              <a:rPr lang="en-US" smtClean="0"/>
              <a:t>‹#›</a:t>
            </a:fld>
            <a:endParaRPr lang="en-US"/>
          </a:p>
        </p:txBody>
      </p:sp>
    </p:spTree>
    <p:extLst>
      <p:ext uri="{BB962C8B-B14F-4D97-AF65-F5344CB8AC3E}">
        <p14:creationId xmlns:p14="http://schemas.microsoft.com/office/powerpoint/2010/main" val="215083332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GB" smtClean="0"/>
              <a:t>Click to edit Master title style</a:t>
            </a:r>
            <a:endParaRPr lang="en-US"/>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3A24FC35-CCDE-7A4E-BFC8-38F570899E1F}" type="datetimeFigureOut">
              <a:rPr lang="en-US" smtClean="0"/>
              <a:t>10/28/2015</a:t>
            </a:fld>
            <a:endParaRPr lang="en-US"/>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A50799D6-5434-744D-A6D9-B14E87B27D65}" type="slidenum">
              <a:rPr lang="en-US" smtClean="0"/>
              <a:t>‹#›</a:t>
            </a:fld>
            <a:endParaRPr lang="en-US"/>
          </a:p>
        </p:txBody>
      </p:sp>
    </p:spTree>
    <p:extLst>
      <p:ext uri="{BB962C8B-B14F-4D97-AF65-F5344CB8AC3E}">
        <p14:creationId xmlns:p14="http://schemas.microsoft.com/office/powerpoint/2010/main" val="200093236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lvl1pPr>
              <a:defRPr/>
            </a:lvl1pPr>
          </a:lstStyle>
          <a:p>
            <a:r>
              <a:rPr lang="en-GB" smtClean="0"/>
              <a:t>Click to edit Master title style</a:t>
            </a:r>
            <a:endParaRPr lang="en-US"/>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7" name="Date Placeholder 6"/>
          <p:cNvSpPr>
            <a:spLocks noGrp="1"/>
          </p:cNvSpPr>
          <p:nvPr>
            <p:ph type="dt" sz="half" idx="10"/>
          </p:nvPr>
        </p:nvSpPr>
        <p:spPr>
          <a:xfrm>
            <a:off x="457200" y="6356350"/>
            <a:ext cx="2133600" cy="365125"/>
          </a:xfrm>
          <a:prstGeom prst="rect">
            <a:avLst/>
          </a:prstGeom>
        </p:spPr>
        <p:txBody>
          <a:bodyPr/>
          <a:lstStyle/>
          <a:p>
            <a:fld id="{3A24FC35-CCDE-7A4E-BFC8-38F570899E1F}" type="datetimeFigureOut">
              <a:rPr lang="en-US" smtClean="0"/>
              <a:t>10/28/2015</a:t>
            </a:fld>
            <a:endParaRPr lang="en-US"/>
          </a:p>
        </p:txBody>
      </p:sp>
      <p:sp>
        <p:nvSpPr>
          <p:cNvPr id="8" name="Footer Placeholder 7"/>
          <p:cNvSpPr>
            <a:spLocks noGrp="1"/>
          </p:cNvSpPr>
          <p:nvPr>
            <p:ph type="ftr" sz="quarter" idx="11"/>
          </p:nvPr>
        </p:nvSpPr>
        <p:spPr>
          <a:xfrm>
            <a:off x="3124200" y="6356350"/>
            <a:ext cx="2895600" cy="365125"/>
          </a:xfrm>
          <a:prstGeom prst="rect">
            <a:avLst/>
          </a:prstGeom>
        </p:spPr>
        <p:txBody>
          <a:bodyPr/>
          <a:lstStyle/>
          <a:p>
            <a:endParaRPr lang="en-US"/>
          </a:p>
        </p:txBody>
      </p:sp>
      <p:sp>
        <p:nvSpPr>
          <p:cNvPr id="9" name="Slide Number Placeholder 8"/>
          <p:cNvSpPr>
            <a:spLocks noGrp="1"/>
          </p:cNvSpPr>
          <p:nvPr>
            <p:ph type="sldNum" sz="quarter" idx="12"/>
          </p:nvPr>
        </p:nvSpPr>
        <p:spPr>
          <a:xfrm>
            <a:off x="6553200" y="6356350"/>
            <a:ext cx="2133600" cy="365125"/>
          </a:xfrm>
          <a:prstGeom prst="rect">
            <a:avLst/>
          </a:prstGeom>
        </p:spPr>
        <p:txBody>
          <a:bodyPr/>
          <a:lstStyle/>
          <a:p>
            <a:fld id="{A50799D6-5434-744D-A6D9-B14E87B27D65}" type="slidenum">
              <a:rPr lang="en-US" smtClean="0"/>
              <a:t>‹#›</a:t>
            </a:fld>
            <a:endParaRPr lang="en-US"/>
          </a:p>
        </p:txBody>
      </p:sp>
    </p:spTree>
    <p:extLst>
      <p:ext uri="{BB962C8B-B14F-4D97-AF65-F5344CB8AC3E}">
        <p14:creationId xmlns:p14="http://schemas.microsoft.com/office/powerpoint/2010/main" val="40957844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GB" smtClean="0"/>
              <a:t>Click to edit Master title style</a:t>
            </a:r>
            <a:endParaRPr lang="en-US"/>
          </a:p>
        </p:txBody>
      </p:sp>
      <p:sp>
        <p:nvSpPr>
          <p:cNvPr id="3" name="Date Placeholder 2"/>
          <p:cNvSpPr>
            <a:spLocks noGrp="1"/>
          </p:cNvSpPr>
          <p:nvPr>
            <p:ph type="dt" sz="half" idx="10"/>
          </p:nvPr>
        </p:nvSpPr>
        <p:spPr>
          <a:xfrm>
            <a:off x="457200" y="6356350"/>
            <a:ext cx="2133600" cy="365125"/>
          </a:xfrm>
          <a:prstGeom prst="rect">
            <a:avLst/>
          </a:prstGeom>
        </p:spPr>
        <p:txBody>
          <a:bodyPr/>
          <a:lstStyle/>
          <a:p>
            <a:fld id="{3A24FC35-CCDE-7A4E-BFC8-38F570899E1F}" type="datetimeFigureOut">
              <a:rPr lang="en-US" smtClean="0"/>
              <a:t>10/28/2015</a:t>
            </a:fld>
            <a:endParaRPr lang="en-US"/>
          </a:p>
        </p:txBody>
      </p:sp>
      <p:sp>
        <p:nvSpPr>
          <p:cNvPr id="4" name="Footer Placeholder 3"/>
          <p:cNvSpPr>
            <a:spLocks noGrp="1"/>
          </p:cNvSpPr>
          <p:nvPr>
            <p:ph type="ftr" sz="quarter" idx="11"/>
          </p:nvPr>
        </p:nvSpPr>
        <p:spPr>
          <a:xfrm>
            <a:off x="3124200" y="6356350"/>
            <a:ext cx="2895600" cy="365125"/>
          </a:xfrm>
          <a:prstGeom prst="rect">
            <a:avLst/>
          </a:prstGeom>
        </p:spPr>
        <p:txBody>
          <a:bodyPr/>
          <a:lstStyle/>
          <a:p>
            <a:endParaRPr lang="en-US"/>
          </a:p>
        </p:txBody>
      </p:sp>
      <p:sp>
        <p:nvSpPr>
          <p:cNvPr id="5" name="Slide Number Placeholder 4"/>
          <p:cNvSpPr>
            <a:spLocks noGrp="1"/>
          </p:cNvSpPr>
          <p:nvPr>
            <p:ph type="sldNum" sz="quarter" idx="12"/>
          </p:nvPr>
        </p:nvSpPr>
        <p:spPr>
          <a:xfrm>
            <a:off x="6553200" y="6356350"/>
            <a:ext cx="2133600" cy="365125"/>
          </a:xfrm>
          <a:prstGeom prst="rect">
            <a:avLst/>
          </a:prstGeom>
        </p:spPr>
        <p:txBody>
          <a:bodyPr/>
          <a:lstStyle/>
          <a:p>
            <a:fld id="{A50799D6-5434-744D-A6D9-B14E87B27D65}" type="slidenum">
              <a:rPr lang="en-US" smtClean="0"/>
              <a:t>‹#›</a:t>
            </a:fld>
            <a:endParaRPr lang="en-US"/>
          </a:p>
        </p:txBody>
      </p:sp>
    </p:spTree>
    <p:extLst>
      <p:ext uri="{BB962C8B-B14F-4D97-AF65-F5344CB8AC3E}">
        <p14:creationId xmlns:p14="http://schemas.microsoft.com/office/powerpoint/2010/main" val="300659283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457200" y="6356350"/>
            <a:ext cx="2133600" cy="365125"/>
          </a:xfrm>
          <a:prstGeom prst="rect">
            <a:avLst/>
          </a:prstGeom>
        </p:spPr>
        <p:txBody>
          <a:bodyPr/>
          <a:lstStyle/>
          <a:p>
            <a:fld id="{3A24FC35-CCDE-7A4E-BFC8-38F570899E1F}" type="datetimeFigureOut">
              <a:rPr lang="en-US" smtClean="0"/>
              <a:t>10/28/2015</a:t>
            </a:fld>
            <a:endParaRPr lang="en-US"/>
          </a:p>
        </p:txBody>
      </p:sp>
      <p:sp>
        <p:nvSpPr>
          <p:cNvPr id="3" name="Footer Placeholder 2"/>
          <p:cNvSpPr>
            <a:spLocks noGrp="1"/>
          </p:cNvSpPr>
          <p:nvPr>
            <p:ph type="ftr" sz="quarter" idx="11"/>
          </p:nvPr>
        </p:nvSpPr>
        <p:spPr>
          <a:xfrm>
            <a:off x="3124200" y="6356350"/>
            <a:ext cx="2895600" cy="365125"/>
          </a:xfrm>
          <a:prstGeom prst="rect">
            <a:avLst/>
          </a:prstGeom>
        </p:spPr>
        <p:txBody>
          <a:bodyPr/>
          <a:lstStyle/>
          <a:p>
            <a:endParaRPr lang="en-US"/>
          </a:p>
        </p:txBody>
      </p:sp>
      <p:sp>
        <p:nvSpPr>
          <p:cNvPr id="4" name="Slide Number Placeholder 3"/>
          <p:cNvSpPr>
            <a:spLocks noGrp="1"/>
          </p:cNvSpPr>
          <p:nvPr>
            <p:ph type="sldNum" sz="quarter" idx="12"/>
          </p:nvPr>
        </p:nvSpPr>
        <p:spPr>
          <a:xfrm>
            <a:off x="6553200" y="6356350"/>
            <a:ext cx="2133600" cy="365125"/>
          </a:xfrm>
          <a:prstGeom prst="rect">
            <a:avLst/>
          </a:prstGeom>
        </p:spPr>
        <p:txBody>
          <a:bodyPr/>
          <a:lstStyle/>
          <a:p>
            <a:fld id="{A50799D6-5434-744D-A6D9-B14E87B27D65}" type="slidenum">
              <a:rPr lang="en-US" smtClean="0"/>
              <a:t>‹#›</a:t>
            </a:fld>
            <a:endParaRPr lang="en-US"/>
          </a:p>
        </p:txBody>
      </p:sp>
    </p:spTree>
    <p:extLst>
      <p:ext uri="{BB962C8B-B14F-4D97-AF65-F5344CB8AC3E}">
        <p14:creationId xmlns:p14="http://schemas.microsoft.com/office/powerpoint/2010/main" val="159244634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a:prstGeom prst="rect">
            <a:avLst/>
          </a:prstGeom>
        </p:spPr>
        <p:txBody>
          <a:bodyPr anchor="b"/>
          <a:lstStyle>
            <a:lvl1pPr algn="l">
              <a:defRPr sz="2000" b="1"/>
            </a:lvl1pPr>
          </a:lstStyle>
          <a:p>
            <a:r>
              <a:rPr lang="en-GB" smtClean="0"/>
              <a:t>Click to edit Master title style</a:t>
            </a:r>
            <a:endParaRPr lang="en-US"/>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smtClean="0"/>
              <a:t>Click to 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3A24FC35-CCDE-7A4E-BFC8-38F570899E1F}" type="datetimeFigureOut">
              <a:rPr lang="en-US" smtClean="0"/>
              <a:t>10/28/2015</a:t>
            </a:fld>
            <a:endParaRPr lang="en-US"/>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A50799D6-5434-744D-A6D9-B14E87B27D65}" type="slidenum">
              <a:rPr lang="en-US" smtClean="0"/>
              <a:t>‹#›</a:t>
            </a:fld>
            <a:endParaRPr lang="en-US"/>
          </a:p>
        </p:txBody>
      </p:sp>
    </p:spTree>
    <p:extLst>
      <p:ext uri="{BB962C8B-B14F-4D97-AF65-F5344CB8AC3E}">
        <p14:creationId xmlns:p14="http://schemas.microsoft.com/office/powerpoint/2010/main" val="10529674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a:prstGeom prst="rect">
            <a:avLst/>
          </a:prstGeom>
        </p:spPr>
        <p:txBody>
          <a:bodyPr anchor="b"/>
          <a:lstStyle>
            <a:lvl1pPr algn="l">
              <a:defRPr sz="2000" b="1"/>
            </a:lvl1pPr>
          </a:lstStyle>
          <a:p>
            <a:r>
              <a:rPr lang="en-GB" smtClean="0"/>
              <a:t>Click to edit Master title style</a:t>
            </a:r>
            <a:endParaRPr lang="en-US"/>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smtClean="0"/>
              <a:t>Click to 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3A24FC35-CCDE-7A4E-BFC8-38F570899E1F}" type="datetimeFigureOut">
              <a:rPr lang="en-US" smtClean="0"/>
              <a:t>10/28/2015</a:t>
            </a:fld>
            <a:endParaRPr lang="en-US"/>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A50799D6-5434-744D-A6D9-B14E87B27D65}" type="slidenum">
              <a:rPr lang="en-US" smtClean="0"/>
              <a:t>‹#›</a:t>
            </a:fld>
            <a:endParaRPr lang="en-US"/>
          </a:p>
        </p:txBody>
      </p:sp>
    </p:spTree>
    <p:extLst>
      <p:ext uri="{BB962C8B-B14F-4D97-AF65-F5344CB8AC3E}">
        <p14:creationId xmlns:p14="http://schemas.microsoft.com/office/powerpoint/2010/main" val="72503226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emf"/><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jp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8" name="Picture 7" descr="16 DAYS LETTER HEAD-03.jpg"/>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3918337" y="281214"/>
            <a:ext cx="4923281" cy="892023"/>
          </a:xfrm>
          <a:prstGeom prst="rect">
            <a:avLst/>
          </a:prstGeom>
        </p:spPr>
      </p:pic>
      <p:pic>
        <p:nvPicPr>
          <p:cNvPr id="11" name="Picture 10" descr="strip 1.jpg"/>
          <p:cNvPicPr>
            <a:picLocks noChangeAspect="1"/>
          </p:cNvPicPr>
          <p:nvPr userDrawn="1"/>
        </p:nvPicPr>
        <p:blipFill rotWithShape="1">
          <a:blip r:embed="rId14">
            <a:extLst>
              <a:ext uri="{28A0092B-C50C-407E-A947-70E740481C1C}">
                <a14:useLocalDpi xmlns:a14="http://schemas.microsoft.com/office/drawing/2010/main" val="0"/>
              </a:ext>
            </a:extLst>
          </a:blip>
          <a:srcRect l="13793" t="29352" r="-13793" b="-1318"/>
          <a:stretch/>
        </p:blipFill>
        <p:spPr>
          <a:xfrm flipH="1">
            <a:off x="8793238" y="0"/>
            <a:ext cx="350762" cy="6985905"/>
          </a:xfrm>
          <a:prstGeom prst="rect">
            <a:avLst/>
          </a:prstGeom>
        </p:spPr>
      </p:pic>
      <p:pic>
        <p:nvPicPr>
          <p:cNvPr id="12" name="Picture 11" descr="strip 1.jpg"/>
          <p:cNvPicPr>
            <a:picLocks noChangeAspect="1"/>
          </p:cNvPicPr>
          <p:nvPr userDrawn="1"/>
        </p:nvPicPr>
        <p:blipFill rotWithShape="1">
          <a:blip r:embed="rId14">
            <a:extLst>
              <a:ext uri="{28A0092B-C50C-407E-A947-70E740481C1C}">
                <a14:useLocalDpi xmlns:a14="http://schemas.microsoft.com/office/drawing/2010/main" val="0"/>
              </a:ext>
            </a:extLst>
          </a:blip>
          <a:srcRect l="13793" t="29352" r="-13793" b="-1318"/>
          <a:stretch/>
        </p:blipFill>
        <p:spPr>
          <a:xfrm>
            <a:off x="0" y="0"/>
            <a:ext cx="350762" cy="6985905"/>
          </a:xfrm>
          <a:prstGeom prst="rect">
            <a:avLst/>
          </a:prstGeom>
        </p:spPr>
      </p:pic>
      <p:pic>
        <p:nvPicPr>
          <p:cNvPr id="13" name="Picture 12"/>
          <p:cNvPicPr>
            <a:picLocks noChangeAspect="1"/>
          </p:cNvPicPr>
          <p:nvPr userDrawn="1"/>
        </p:nvPicPr>
        <p:blipFill>
          <a:blip r:embed="rId15"/>
          <a:stretch>
            <a:fillRect/>
          </a:stretch>
        </p:blipFill>
        <p:spPr>
          <a:xfrm>
            <a:off x="4860032" y="6538064"/>
            <a:ext cx="3992034" cy="59288"/>
          </a:xfrm>
          <a:prstGeom prst="rect">
            <a:avLst/>
          </a:prstGeom>
        </p:spPr>
      </p:pic>
      <p:pic>
        <p:nvPicPr>
          <p:cNvPr id="14" name="Picture 13"/>
          <p:cNvPicPr>
            <a:picLocks noChangeAspect="1"/>
          </p:cNvPicPr>
          <p:nvPr userDrawn="1"/>
        </p:nvPicPr>
        <p:blipFill>
          <a:blip r:embed="rId15"/>
          <a:stretch>
            <a:fillRect/>
          </a:stretch>
        </p:blipFill>
        <p:spPr>
          <a:xfrm>
            <a:off x="457200" y="6538064"/>
            <a:ext cx="3992034" cy="59288"/>
          </a:xfrm>
          <a:prstGeom prst="rect">
            <a:avLst/>
          </a:prstGeom>
        </p:spPr>
      </p:pic>
    </p:spTree>
    <p:extLst>
      <p:ext uri="{BB962C8B-B14F-4D97-AF65-F5344CB8AC3E}">
        <p14:creationId xmlns:p14="http://schemas.microsoft.com/office/powerpoint/2010/main" val="102407958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BentonSans Ligh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BentonSans Ligh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BentonSans Ligh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BentonSans Ligh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BentonSans Ligh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BentonSans Ligh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4.emf"/><Relationship Id="rId1" Type="http://schemas.openxmlformats.org/officeDocument/2006/relationships/slideLayout" Target="../slideLayouts/slideLayout1.xml"/><Relationship Id="rId4" Type="http://schemas.openxmlformats.org/officeDocument/2006/relationships/image" Target="../media/image6.emf"/></Relationships>
</file>

<file path=ppt/slides/_rels/slide10.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a:blip r:embed="rId2"/>
          <a:stretch>
            <a:fillRect/>
          </a:stretch>
        </p:blipFill>
        <p:spPr>
          <a:xfrm>
            <a:off x="0" y="5260218"/>
            <a:ext cx="9144000" cy="1597782"/>
          </a:xfrm>
          <a:prstGeom prst="rect">
            <a:avLst/>
          </a:prstGeom>
        </p:spPr>
      </p:pic>
      <p:sp>
        <p:nvSpPr>
          <p:cNvPr id="4" name="TextBox 3"/>
          <p:cNvSpPr txBox="1"/>
          <p:nvPr/>
        </p:nvSpPr>
        <p:spPr>
          <a:xfrm>
            <a:off x="661611" y="5596116"/>
            <a:ext cx="6934199" cy="1261884"/>
          </a:xfrm>
          <a:prstGeom prst="rect">
            <a:avLst/>
          </a:prstGeom>
          <a:noFill/>
        </p:spPr>
        <p:txBody>
          <a:bodyPr wrap="square" rtlCol="0">
            <a:spAutoFit/>
          </a:bodyPr>
          <a:lstStyle/>
          <a:p>
            <a:pPr algn="ctr"/>
            <a:r>
              <a:rPr lang="en-US" sz="3200" b="1" dirty="0" smtClean="0">
                <a:solidFill>
                  <a:srgbClr val="FFFFFF"/>
                </a:solidFill>
                <a:latin typeface="BentonSans"/>
                <a:cs typeface="BentonSans"/>
              </a:rPr>
              <a:t>16 Days of Activism</a:t>
            </a:r>
          </a:p>
          <a:p>
            <a:pPr algn="ctr"/>
            <a:r>
              <a:rPr lang="en-US" sz="2600" dirty="0" smtClean="0">
                <a:solidFill>
                  <a:srgbClr val="800000"/>
                </a:solidFill>
                <a:latin typeface="BentonSans"/>
                <a:cs typeface="BentonSans"/>
              </a:rPr>
              <a:t>Regional Campaign 2015</a:t>
            </a:r>
            <a:endParaRPr lang="en-US" sz="2600" dirty="0">
              <a:solidFill>
                <a:srgbClr val="800000"/>
              </a:solidFill>
              <a:latin typeface="BentonSans"/>
              <a:cs typeface="BentonSans"/>
            </a:endParaRPr>
          </a:p>
          <a:p>
            <a:endParaRPr lang="en-US" dirty="0">
              <a:solidFill>
                <a:srgbClr val="FFFFFF"/>
              </a:solidFill>
            </a:endParaRPr>
          </a:p>
        </p:txBody>
      </p:sp>
      <p:pic>
        <p:nvPicPr>
          <p:cNvPr id="7" name="Picture 6" descr="16 days poster_1.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5386848"/>
          </a:xfrm>
          <a:prstGeom prst="rect">
            <a:avLst/>
          </a:prstGeom>
        </p:spPr>
      </p:pic>
      <p:pic>
        <p:nvPicPr>
          <p:cNvPr id="6" name="Picture 5"/>
          <p:cNvPicPr>
            <a:picLocks noChangeAspect="1"/>
          </p:cNvPicPr>
          <p:nvPr/>
        </p:nvPicPr>
        <p:blipFill>
          <a:blip r:embed="rId4"/>
          <a:stretch>
            <a:fillRect/>
          </a:stretch>
        </p:blipFill>
        <p:spPr>
          <a:xfrm>
            <a:off x="7482290" y="5599206"/>
            <a:ext cx="1332895" cy="969378"/>
          </a:xfrm>
          <a:prstGeom prst="rect">
            <a:avLst/>
          </a:prstGeom>
        </p:spPr>
      </p:pic>
    </p:spTree>
    <p:extLst>
      <p:ext uri="{BB962C8B-B14F-4D97-AF65-F5344CB8AC3E}">
        <p14:creationId xmlns:p14="http://schemas.microsoft.com/office/powerpoint/2010/main" val="120283430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036005"/>
            <a:ext cx="3001563" cy="1556929"/>
          </a:xfrm>
        </p:spPr>
        <p:txBody>
          <a:bodyPr>
            <a:normAutofit fontScale="90000"/>
          </a:bodyPr>
          <a:lstStyle/>
          <a:p>
            <a:pPr algn="r"/>
            <a:r>
              <a:rPr lang="en-US" sz="3400" b="1" dirty="0" smtClean="0">
                <a:solidFill>
                  <a:srgbClr val="1C8EA5"/>
                </a:solidFill>
              </a:rPr>
              <a:t>Leading the Way to end VAWG</a:t>
            </a:r>
            <a:endParaRPr lang="en-US" sz="3400" b="1" dirty="0">
              <a:solidFill>
                <a:srgbClr val="1C8EA5"/>
              </a:solidFill>
            </a:endParaRPr>
          </a:p>
        </p:txBody>
      </p:sp>
      <p:sp>
        <p:nvSpPr>
          <p:cNvPr id="3" name="Content Placeholder 2"/>
          <p:cNvSpPr>
            <a:spLocks noGrp="1"/>
          </p:cNvSpPr>
          <p:nvPr>
            <p:ph idx="1"/>
          </p:nvPr>
        </p:nvSpPr>
        <p:spPr>
          <a:xfrm>
            <a:off x="3909907" y="1899440"/>
            <a:ext cx="4659930" cy="4525963"/>
          </a:xfrm>
        </p:spPr>
        <p:txBody>
          <a:bodyPr>
            <a:normAutofit/>
          </a:bodyPr>
          <a:lstStyle/>
          <a:p>
            <a:r>
              <a:rPr lang="en-US" sz="2400" dirty="0" smtClean="0"/>
              <a:t>Everyone can and must end violence against women</a:t>
            </a:r>
          </a:p>
          <a:p>
            <a:endParaRPr lang="en-US" sz="2400" dirty="0"/>
          </a:p>
          <a:p>
            <a:pPr marL="0" indent="0">
              <a:buNone/>
            </a:pPr>
            <a:r>
              <a:rPr lang="en-US" sz="2400" dirty="0" smtClean="0"/>
              <a:t>Show your leadership – use your voice to condemn VAW, and take action for effective prevention and response now!</a:t>
            </a:r>
            <a:endParaRPr lang="en-US" sz="2400" dirty="0"/>
          </a:p>
        </p:txBody>
      </p:sp>
      <p:pic>
        <p:nvPicPr>
          <p:cNvPr id="6" name="Picture 5"/>
          <p:cNvPicPr>
            <a:picLocks noChangeAspect="1"/>
          </p:cNvPicPr>
          <p:nvPr/>
        </p:nvPicPr>
        <p:blipFill>
          <a:blip r:embed="rId2"/>
          <a:stretch>
            <a:fillRect/>
          </a:stretch>
        </p:blipFill>
        <p:spPr>
          <a:xfrm>
            <a:off x="762001" y="3549389"/>
            <a:ext cx="2696762" cy="128210"/>
          </a:xfrm>
          <a:prstGeom prst="rect">
            <a:avLst/>
          </a:prstGeom>
        </p:spPr>
      </p:pic>
      <p:pic>
        <p:nvPicPr>
          <p:cNvPr id="7" name="Picture 6"/>
          <p:cNvPicPr>
            <a:picLocks noChangeAspect="1"/>
          </p:cNvPicPr>
          <p:nvPr/>
        </p:nvPicPr>
        <p:blipFill>
          <a:blip r:embed="rId2"/>
          <a:stretch>
            <a:fillRect/>
          </a:stretch>
        </p:blipFill>
        <p:spPr>
          <a:xfrm>
            <a:off x="762001" y="1876617"/>
            <a:ext cx="2696762" cy="128210"/>
          </a:xfrm>
          <a:prstGeom prst="rect">
            <a:avLst/>
          </a:prstGeom>
        </p:spPr>
      </p:pic>
      <p:sp>
        <p:nvSpPr>
          <p:cNvPr id="10" name="TextBox 9"/>
          <p:cNvSpPr txBox="1"/>
          <p:nvPr/>
        </p:nvSpPr>
        <p:spPr>
          <a:xfrm>
            <a:off x="4330094" y="6377023"/>
            <a:ext cx="604762" cy="369332"/>
          </a:xfrm>
          <a:prstGeom prst="rect">
            <a:avLst/>
          </a:prstGeom>
          <a:noFill/>
        </p:spPr>
        <p:txBody>
          <a:bodyPr wrap="square" rtlCol="0">
            <a:spAutoFit/>
          </a:bodyPr>
          <a:lstStyle/>
          <a:p>
            <a:pPr algn="ctr"/>
            <a:r>
              <a:rPr lang="en-US" dirty="0" smtClean="0">
                <a:solidFill>
                  <a:srgbClr val="1C8EA5"/>
                </a:solidFill>
              </a:rPr>
              <a:t>9</a:t>
            </a:r>
            <a:endParaRPr lang="en-US" dirty="0">
              <a:solidFill>
                <a:srgbClr val="1C8EA5"/>
              </a:solidFill>
            </a:endParaRPr>
          </a:p>
        </p:txBody>
      </p:sp>
    </p:spTree>
    <p:extLst>
      <p:ext uri="{BB962C8B-B14F-4D97-AF65-F5344CB8AC3E}">
        <p14:creationId xmlns:p14="http://schemas.microsoft.com/office/powerpoint/2010/main" val="153071035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73910" y="1681493"/>
            <a:ext cx="2099276" cy="3218075"/>
          </a:xfrm>
        </p:spPr>
        <p:txBody>
          <a:bodyPr>
            <a:normAutofit/>
          </a:bodyPr>
          <a:lstStyle/>
          <a:p>
            <a:pPr algn="r"/>
            <a:r>
              <a:rPr lang="en-US" sz="3200" b="1" dirty="0" smtClean="0">
                <a:solidFill>
                  <a:srgbClr val="1C8EA5"/>
                </a:solidFill>
              </a:rPr>
              <a:t>Violence Against Women (VAW)</a:t>
            </a:r>
            <a:endParaRPr lang="en-US" sz="3200" b="1" dirty="0">
              <a:solidFill>
                <a:srgbClr val="1C8EA5"/>
              </a:solidFill>
            </a:endParaRPr>
          </a:p>
        </p:txBody>
      </p:sp>
      <p:sp>
        <p:nvSpPr>
          <p:cNvPr id="3" name="Content Placeholder 2"/>
          <p:cNvSpPr>
            <a:spLocks noGrp="1"/>
          </p:cNvSpPr>
          <p:nvPr>
            <p:ph idx="1"/>
          </p:nvPr>
        </p:nvSpPr>
        <p:spPr>
          <a:xfrm>
            <a:off x="3156857" y="1669398"/>
            <a:ext cx="5581191" cy="3953662"/>
          </a:xfrm>
        </p:spPr>
        <p:txBody>
          <a:bodyPr>
            <a:normAutofit/>
          </a:bodyPr>
          <a:lstStyle/>
          <a:p>
            <a:pPr marL="0" indent="0">
              <a:buNone/>
            </a:pPr>
            <a:r>
              <a:rPr lang="en-US" sz="2400" dirty="0" smtClean="0"/>
              <a:t>Is any </a:t>
            </a:r>
            <a:r>
              <a:rPr lang="en-US" sz="2400" dirty="0"/>
              <a:t>act of gender-based violence that results in, or is likely to result in, physical, sexual or mental harm or suffering to women, including threats of such acts, coercion or arbitrary deprivation of liberty, whether occurring in public or in private </a:t>
            </a:r>
            <a:r>
              <a:rPr lang="en-US" sz="2400" dirty="0" smtClean="0"/>
              <a:t>life</a:t>
            </a:r>
            <a:endParaRPr lang="en-GB" sz="2400" dirty="0"/>
          </a:p>
          <a:p>
            <a:pPr marL="0" indent="0">
              <a:buNone/>
            </a:pPr>
            <a:endParaRPr lang="en-GB" sz="2400" dirty="0" smtClean="0"/>
          </a:p>
          <a:p>
            <a:pPr marL="0" indent="0">
              <a:buNone/>
            </a:pPr>
            <a:r>
              <a:rPr lang="en-GB" sz="2400" dirty="0" smtClean="0">
                <a:solidFill>
                  <a:schemeClr val="accent1">
                    <a:lumMod val="75000"/>
                  </a:schemeClr>
                </a:solidFill>
              </a:rPr>
              <a:t>http</a:t>
            </a:r>
            <a:r>
              <a:rPr lang="en-GB" sz="2400" dirty="0">
                <a:solidFill>
                  <a:schemeClr val="accent1">
                    <a:lumMod val="75000"/>
                  </a:schemeClr>
                </a:solidFill>
              </a:rPr>
              <a:t>://</a:t>
            </a:r>
            <a:r>
              <a:rPr lang="en-GB" sz="2400" dirty="0" err="1">
                <a:solidFill>
                  <a:schemeClr val="accent1">
                    <a:lumMod val="75000"/>
                  </a:schemeClr>
                </a:solidFill>
              </a:rPr>
              <a:t>www.who.int</a:t>
            </a:r>
            <a:r>
              <a:rPr lang="en-GB" sz="2400" dirty="0">
                <a:solidFill>
                  <a:schemeClr val="accent1">
                    <a:lumMod val="75000"/>
                  </a:schemeClr>
                </a:solidFill>
              </a:rPr>
              <a:t>/</a:t>
            </a:r>
            <a:r>
              <a:rPr lang="en-GB" sz="2400" dirty="0" err="1">
                <a:solidFill>
                  <a:schemeClr val="accent1">
                    <a:lumMod val="75000"/>
                  </a:schemeClr>
                </a:solidFill>
              </a:rPr>
              <a:t>mediacentre</a:t>
            </a:r>
            <a:r>
              <a:rPr lang="en-GB" sz="2400" dirty="0">
                <a:solidFill>
                  <a:schemeClr val="accent1">
                    <a:lumMod val="75000"/>
                  </a:schemeClr>
                </a:solidFill>
              </a:rPr>
              <a:t>/factsheets/fs239/en/</a:t>
            </a:r>
          </a:p>
          <a:p>
            <a:pPr marL="0" indent="0">
              <a:buNone/>
            </a:pPr>
            <a:endParaRPr lang="en-US" dirty="0"/>
          </a:p>
        </p:txBody>
      </p:sp>
      <p:grpSp>
        <p:nvGrpSpPr>
          <p:cNvPr id="6" name="Group 5"/>
          <p:cNvGrpSpPr/>
          <p:nvPr/>
        </p:nvGrpSpPr>
        <p:grpSpPr>
          <a:xfrm>
            <a:off x="771852" y="1681493"/>
            <a:ext cx="1968424" cy="2212220"/>
            <a:chOff x="0" y="1416998"/>
            <a:chExt cx="3333460" cy="2212220"/>
          </a:xfrm>
        </p:grpSpPr>
        <p:pic>
          <p:nvPicPr>
            <p:cNvPr id="7" name="Picture 6"/>
            <p:cNvPicPr>
              <a:picLocks noChangeAspect="1"/>
            </p:cNvPicPr>
            <p:nvPr/>
          </p:nvPicPr>
          <p:blipFill>
            <a:blip r:embed="rId3"/>
            <a:stretch>
              <a:fillRect/>
            </a:stretch>
          </p:blipFill>
          <p:spPr>
            <a:xfrm>
              <a:off x="0" y="3501008"/>
              <a:ext cx="3333460" cy="128210"/>
            </a:xfrm>
            <a:prstGeom prst="rect">
              <a:avLst/>
            </a:prstGeom>
          </p:spPr>
        </p:pic>
        <p:pic>
          <p:nvPicPr>
            <p:cNvPr id="8" name="Picture 7"/>
            <p:cNvPicPr>
              <a:picLocks noChangeAspect="1"/>
            </p:cNvPicPr>
            <p:nvPr/>
          </p:nvPicPr>
          <p:blipFill>
            <a:blip r:embed="rId3"/>
            <a:stretch>
              <a:fillRect/>
            </a:stretch>
          </p:blipFill>
          <p:spPr>
            <a:xfrm>
              <a:off x="0" y="1416998"/>
              <a:ext cx="3333460" cy="128210"/>
            </a:xfrm>
            <a:prstGeom prst="rect">
              <a:avLst/>
            </a:prstGeom>
          </p:spPr>
        </p:pic>
      </p:grpSp>
      <p:sp>
        <p:nvSpPr>
          <p:cNvPr id="9" name="TextBox 8"/>
          <p:cNvSpPr txBox="1"/>
          <p:nvPr/>
        </p:nvSpPr>
        <p:spPr>
          <a:xfrm>
            <a:off x="4330094" y="6377023"/>
            <a:ext cx="604762" cy="369332"/>
          </a:xfrm>
          <a:prstGeom prst="rect">
            <a:avLst/>
          </a:prstGeom>
          <a:noFill/>
        </p:spPr>
        <p:txBody>
          <a:bodyPr wrap="square" rtlCol="0">
            <a:spAutoFit/>
          </a:bodyPr>
          <a:lstStyle/>
          <a:p>
            <a:pPr algn="ctr"/>
            <a:r>
              <a:rPr lang="en-US" dirty="0" smtClean="0">
                <a:solidFill>
                  <a:srgbClr val="1C8EA5"/>
                </a:solidFill>
              </a:rPr>
              <a:t>1</a:t>
            </a:r>
            <a:endParaRPr lang="en-US" dirty="0">
              <a:solidFill>
                <a:srgbClr val="1C8EA5"/>
              </a:solidFill>
            </a:endParaRPr>
          </a:p>
        </p:txBody>
      </p:sp>
    </p:spTree>
    <p:extLst>
      <p:ext uri="{BB962C8B-B14F-4D97-AF65-F5344CB8AC3E}">
        <p14:creationId xmlns:p14="http://schemas.microsoft.com/office/powerpoint/2010/main" val="121857796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74163" y="1813342"/>
            <a:ext cx="2901309" cy="3050959"/>
          </a:xfrm>
        </p:spPr>
        <p:txBody>
          <a:bodyPr tIns="0">
            <a:noAutofit/>
          </a:bodyPr>
          <a:lstStyle/>
          <a:p>
            <a:pPr algn="r"/>
            <a:r>
              <a:rPr lang="en-US" sz="3200" b="1" dirty="0" smtClean="0">
                <a:solidFill>
                  <a:srgbClr val="1C8EA5"/>
                </a:solidFill>
              </a:rPr>
              <a:t>Magnitude of Violence Against Women and Girls (VAWG)</a:t>
            </a:r>
            <a:endParaRPr lang="en-US" sz="3200" b="1" dirty="0">
              <a:solidFill>
                <a:srgbClr val="1C8EA5"/>
              </a:solidFill>
            </a:endParaRPr>
          </a:p>
        </p:txBody>
      </p:sp>
      <p:sp>
        <p:nvSpPr>
          <p:cNvPr id="3" name="Content Placeholder 2"/>
          <p:cNvSpPr>
            <a:spLocks noGrp="1"/>
          </p:cNvSpPr>
          <p:nvPr>
            <p:ph idx="1"/>
          </p:nvPr>
        </p:nvSpPr>
        <p:spPr>
          <a:xfrm>
            <a:off x="3792943" y="1813342"/>
            <a:ext cx="4695229" cy="4525963"/>
          </a:xfrm>
        </p:spPr>
        <p:txBody>
          <a:bodyPr>
            <a:normAutofit/>
          </a:bodyPr>
          <a:lstStyle/>
          <a:p>
            <a:r>
              <a:rPr lang="en-US" sz="2400" b="1" dirty="0" smtClean="0">
                <a:solidFill>
                  <a:schemeClr val="accent1">
                    <a:lumMod val="75000"/>
                  </a:schemeClr>
                </a:solidFill>
              </a:rPr>
              <a:t>1 in 3 women </a:t>
            </a:r>
            <a:r>
              <a:rPr lang="en-US" sz="2400" dirty="0" smtClean="0"/>
              <a:t>globally will experience physical or/ and sexual violence from a intimate partner (WHO)</a:t>
            </a:r>
            <a:endParaRPr lang="en-US" sz="2400" dirty="0"/>
          </a:p>
          <a:p>
            <a:r>
              <a:rPr lang="en-US" sz="2400" dirty="0" smtClean="0"/>
              <a:t>In Sub Saharan African </a:t>
            </a:r>
            <a:r>
              <a:rPr lang="en-US" sz="2400" b="1" dirty="0" smtClean="0">
                <a:solidFill>
                  <a:schemeClr val="accent1">
                    <a:lumMod val="75000"/>
                  </a:schemeClr>
                </a:solidFill>
              </a:rPr>
              <a:t>36.6% of women</a:t>
            </a:r>
            <a:r>
              <a:rPr lang="en-US" sz="2400" dirty="0" smtClean="0"/>
              <a:t> experience physical or/ and sexual violence from an intimate partner</a:t>
            </a:r>
          </a:p>
          <a:p>
            <a:pPr marL="0" indent="0">
              <a:buNone/>
            </a:pPr>
            <a:r>
              <a:rPr lang="en-US" sz="2400" dirty="0" smtClean="0">
                <a:solidFill>
                  <a:schemeClr val="accent1">
                    <a:lumMod val="75000"/>
                  </a:schemeClr>
                </a:solidFill>
              </a:rPr>
              <a:t>(</a:t>
            </a:r>
            <a:r>
              <a:rPr lang="en-US" sz="2400" i="1" dirty="0">
                <a:solidFill>
                  <a:schemeClr val="accent1">
                    <a:lumMod val="75000"/>
                  </a:schemeClr>
                </a:solidFill>
              </a:rPr>
              <a:t>I</a:t>
            </a:r>
            <a:r>
              <a:rPr lang="en-US" sz="2400" i="1" dirty="0" smtClean="0">
                <a:solidFill>
                  <a:schemeClr val="accent1">
                    <a:lumMod val="75000"/>
                  </a:schemeClr>
                </a:solidFill>
              </a:rPr>
              <a:t>nsert national statistics here please</a:t>
            </a:r>
            <a:r>
              <a:rPr lang="en-US" sz="2400" dirty="0" smtClean="0">
                <a:solidFill>
                  <a:schemeClr val="accent1">
                    <a:lumMod val="75000"/>
                  </a:schemeClr>
                </a:solidFill>
              </a:rPr>
              <a:t>)</a:t>
            </a:r>
            <a:endParaRPr lang="en-US" sz="2400" dirty="0">
              <a:solidFill>
                <a:schemeClr val="accent1">
                  <a:lumMod val="75000"/>
                </a:schemeClr>
              </a:solidFill>
            </a:endParaRPr>
          </a:p>
        </p:txBody>
      </p:sp>
      <p:pic>
        <p:nvPicPr>
          <p:cNvPr id="6" name="Picture 5"/>
          <p:cNvPicPr>
            <a:picLocks noChangeAspect="1"/>
          </p:cNvPicPr>
          <p:nvPr/>
        </p:nvPicPr>
        <p:blipFill>
          <a:blip r:embed="rId2"/>
          <a:stretch>
            <a:fillRect/>
          </a:stretch>
        </p:blipFill>
        <p:spPr>
          <a:xfrm>
            <a:off x="592666" y="4286255"/>
            <a:ext cx="2882805" cy="128210"/>
          </a:xfrm>
          <a:prstGeom prst="rect">
            <a:avLst/>
          </a:prstGeom>
        </p:spPr>
      </p:pic>
      <p:pic>
        <p:nvPicPr>
          <p:cNvPr id="7" name="Picture 6"/>
          <p:cNvPicPr>
            <a:picLocks noChangeAspect="1"/>
          </p:cNvPicPr>
          <p:nvPr/>
        </p:nvPicPr>
        <p:blipFill>
          <a:blip r:embed="rId2"/>
          <a:stretch>
            <a:fillRect/>
          </a:stretch>
        </p:blipFill>
        <p:spPr>
          <a:xfrm>
            <a:off x="592666" y="1754721"/>
            <a:ext cx="2882805" cy="128210"/>
          </a:xfrm>
          <a:prstGeom prst="rect">
            <a:avLst/>
          </a:prstGeom>
        </p:spPr>
      </p:pic>
      <p:sp>
        <p:nvSpPr>
          <p:cNvPr id="8" name="TextBox 7"/>
          <p:cNvSpPr txBox="1"/>
          <p:nvPr/>
        </p:nvSpPr>
        <p:spPr>
          <a:xfrm>
            <a:off x="4330094" y="6377023"/>
            <a:ext cx="604762" cy="369332"/>
          </a:xfrm>
          <a:prstGeom prst="rect">
            <a:avLst/>
          </a:prstGeom>
          <a:noFill/>
        </p:spPr>
        <p:txBody>
          <a:bodyPr wrap="square" rtlCol="0">
            <a:spAutoFit/>
          </a:bodyPr>
          <a:lstStyle/>
          <a:p>
            <a:pPr algn="ctr"/>
            <a:r>
              <a:rPr lang="en-US" dirty="0" smtClean="0">
                <a:solidFill>
                  <a:srgbClr val="1C8EA5"/>
                </a:solidFill>
              </a:rPr>
              <a:t>2</a:t>
            </a:r>
            <a:endParaRPr lang="en-US" dirty="0">
              <a:solidFill>
                <a:srgbClr val="1C8EA5"/>
              </a:solidFill>
            </a:endParaRPr>
          </a:p>
        </p:txBody>
      </p:sp>
    </p:spTree>
    <p:extLst>
      <p:ext uri="{BB962C8B-B14F-4D97-AF65-F5344CB8AC3E}">
        <p14:creationId xmlns:p14="http://schemas.microsoft.com/office/powerpoint/2010/main" val="68220718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54825" y="2056443"/>
            <a:ext cx="2760133" cy="1143000"/>
          </a:xfrm>
        </p:spPr>
        <p:txBody>
          <a:bodyPr>
            <a:normAutofit fontScale="90000"/>
          </a:bodyPr>
          <a:lstStyle/>
          <a:p>
            <a:pPr algn="r"/>
            <a:r>
              <a:rPr lang="en-US" sz="3200" b="1" dirty="0" smtClean="0">
                <a:solidFill>
                  <a:srgbClr val="1C8EA5"/>
                </a:solidFill>
              </a:rPr>
              <a:t>Consequence and Cost of VAWG</a:t>
            </a:r>
            <a:endParaRPr lang="en-US" sz="3200" b="1" dirty="0">
              <a:solidFill>
                <a:srgbClr val="1C8EA5"/>
              </a:solidFill>
            </a:endParaRPr>
          </a:p>
        </p:txBody>
      </p:sp>
      <p:sp>
        <p:nvSpPr>
          <p:cNvPr id="3" name="Content Placeholder 2"/>
          <p:cNvSpPr>
            <a:spLocks noGrp="1"/>
          </p:cNvSpPr>
          <p:nvPr>
            <p:ph idx="1"/>
          </p:nvPr>
        </p:nvSpPr>
        <p:spPr>
          <a:xfrm>
            <a:off x="3949820" y="1915503"/>
            <a:ext cx="4701798" cy="4525963"/>
          </a:xfrm>
        </p:spPr>
        <p:txBody>
          <a:bodyPr>
            <a:normAutofit/>
          </a:bodyPr>
          <a:lstStyle/>
          <a:p>
            <a:pPr marL="0" indent="0">
              <a:buNone/>
            </a:pPr>
            <a:r>
              <a:rPr lang="en-US" sz="2400" dirty="0"/>
              <a:t>There are multiple consequences of violence, having immediate, short-term and long-term effects. They impact the individual, family, community and wider society, which translate into costs at the national, regional and international level</a:t>
            </a:r>
            <a:r>
              <a:rPr lang="en-GB" sz="2400" dirty="0" smtClean="0">
                <a:effectLst/>
              </a:rPr>
              <a:t> </a:t>
            </a:r>
            <a:endParaRPr lang="en-US" sz="2400" dirty="0"/>
          </a:p>
        </p:txBody>
      </p:sp>
      <p:sp>
        <p:nvSpPr>
          <p:cNvPr id="9" name="TextBox 8"/>
          <p:cNvSpPr txBox="1"/>
          <p:nvPr/>
        </p:nvSpPr>
        <p:spPr>
          <a:xfrm>
            <a:off x="4330094" y="6377023"/>
            <a:ext cx="604762" cy="369332"/>
          </a:xfrm>
          <a:prstGeom prst="rect">
            <a:avLst/>
          </a:prstGeom>
          <a:noFill/>
        </p:spPr>
        <p:txBody>
          <a:bodyPr wrap="square" rtlCol="0">
            <a:spAutoFit/>
          </a:bodyPr>
          <a:lstStyle/>
          <a:p>
            <a:pPr algn="ctr"/>
            <a:r>
              <a:rPr lang="en-US" dirty="0" smtClean="0">
                <a:solidFill>
                  <a:srgbClr val="1C8EA5"/>
                </a:solidFill>
              </a:rPr>
              <a:t>3</a:t>
            </a:r>
            <a:endParaRPr lang="en-US" dirty="0">
              <a:solidFill>
                <a:srgbClr val="1C8EA5"/>
              </a:solidFill>
            </a:endParaRPr>
          </a:p>
        </p:txBody>
      </p:sp>
      <p:pic>
        <p:nvPicPr>
          <p:cNvPr id="10" name="Picture 9"/>
          <p:cNvPicPr>
            <a:picLocks noChangeAspect="1"/>
          </p:cNvPicPr>
          <p:nvPr/>
        </p:nvPicPr>
        <p:blipFill>
          <a:blip r:embed="rId2"/>
          <a:stretch>
            <a:fillRect/>
          </a:stretch>
        </p:blipFill>
        <p:spPr>
          <a:xfrm>
            <a:off x="832153" y="3429000"/>
            <a:ext cx="2882805" cy="128210"/>
          </a:xfrm>
          <a:prstGeom prst="rect">
            <a:avLst/>
          </a:prstGeom>
        </p:spPr>
      </p:pic>
      <p:pic>
        <p:nvPicPr>
          <p:cNvPr id="11" name="Picture 10"/>
          <p:cNvPicPr>
            <a:picLocks noChangeAspect="1"/>
          </p:cNvPicPr>
          <p:nvPr/>
        </p:nvPicPr>
        <p:blipFill>
          <a:blip r:embed="rId2"/>
          <a:stretch>
            <a:fillRect/>
          </a:stretch>
        </p:blipFill>
        <p:spPr>
          <a:xfrm>
            <a:off x="832153" y="2056443"/>
            <a:ext cx="2882805" cy="128210"/>
          </a:xfrm>
          <a:prstGeom prst="rect">
            <a:avLst/>
          </a:prstGeom>
        </p:spPr>
      </p:pic>
    </p:spTree>
    <p:extLst>
      <p:ext uri="{BB962C8B-B14F-4D97-AF65-F5344CB8AC3E}">
        <p14:creationId xmlns:p14="http://schemas.microsoft.com/office/powerpoint/2010/main" val="13483626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91176" y="1798746"/>
            <a:ext cx="3007620" cy="1434049"/>
          </a:xfrm>
        </p:spPr>
        <p:txBody>
          <a:bodyPr>
            <a:normAutofit fontScale="90000"/>
          </a:bodyPr>
          <a:lstStyle/>
          <a:p>
            <a:pPr algn="r"/>
            <a:r>
              <a:rPr lang="en-US" sz="3200" b="1" dirty="0" smtClean="0">
                <a:solidFill>
                  <a:srgbClr val="1C8EA5"/>
                </a:solidFill>
              </a:rPr>
              <a:t>Consequences and costs of VAWG</a:t>
            </a:r>
            <a:endParaRPr lang="en-US" sz="3200" b="1" dirty="0">
              <a:solidFill>
                <a:srgbClr val="1C8EA5"/>
              </a:solidFill>
            </a:endParaRPr>
          </a:p>
        </p:txBody>
      </p:sp>
      <p:sp>
        <p:nvSpPr>
          <p:cNvPr id="3" name="Content Placeholder 2"/>
          <p:cNvSpPr>
            <a:spLocks noGrp="1"/>
          </p:cNvSpPr>
          <p:nvPr>
            <p:ph idx="1"/>
          </p:nvPr>
        </p:nvSpPr>
        <p:spPr>
          <a:xfrm>
            <a:off x="3799303" y="1649875"/>
            <a:ext cx="4710057" cy="4525963"/>
          </a:xfrm>
        </p:spPr>
        <p:txBody>
          <a:bodyPr>
            <a:normAutofit/>
          </a:bodyPr>
          <a:lstStyle/>
          <a:p>
            <a:r>
              <a:rPr lang="en-US" sz="2400" dirty="0" smtClean="0"/>
              <a:t>VAWG reduces productivity and drains public budgets </a:t>
            </a:r>
          </a:p>
          <a:p>
            <a:endParaRPr lang="en-US" sz="1200" dirty="0" smtClean="0"/>
          </a:p>
          <a:p>
            <a:r>
              <a:rPr lang="en-US" sz="2400" dirty="0" smtClean="0"/>
              <a:t>VAWG deprives girls and  young women from education </a:t>
            </a:r>
            <a:r>
              <a:rPr lang="en-US" sz="2400" dirty="0" smtClean="0">
                <a:solidFill>
                  <a:schemeClr val="accent1">
                    <a:lumMod val="75000"/>
                  </a:schemeClr>
                </a:solidFill>
              </a:rPr>
              <a:t>(</a:t>
            </a:r>
            <a:r>
              <a:rPr lang="en-US" sz="2400" i="1" dirty="0" smtClean="0">
                <a:solidFill>
                  <a:schemeClr val="accent1">
                    <a:lumMod val="75000"/>
                  </a:schemeClr>
                </a:solidFill>
              </a:rPr>
              <a:t>insert relevant national statistics</a:t>
            </a:r>
            <a:r>
              <a:rPr lang="en-US" sz="2400" dirty="0" smtClean="0">
                <a:solidFill>
                  <a:schemeClr val="accent1">
                    <a:lumMod val="75000"/>
                  </a:schemeClr>
                </a:solidFill>
              </a:rPr>
              <a:t>)</a:t>
            </a:r>
          </a:p>
          <a:p>
            <a:endParaRPr lang="en-US" sz="1300" dirty="0" smtClean="0"/>
          </a:p>
          <a:p>
            <a:r>
              <a:rPr lang="en-US" sz="2400" dirty="0" smtClean="0"/>
              <a:t>VAWG fuels the HIV pandemic</a:t>
            </a:r>
          </a:p>
          <a:p>
            <a:pPr marL="0" indent="0">
              <a:buNone/>
            </a:pPr>
            <a:r>
              <a:rPr lang="en-US" sz="2400" dirty="0" smtClean="0">
                <a:solidFill>
                  <a:schemeClr val="accent1">
                    <a:lumMod val="75000"/>
                  </a:schemeClr>
                </a:solidFill>
              </a:rPr>
              <a:t>	(</a:t>
            </a:r>
            <a:r>
              <a:rPr lang="en-US" sz="2400" i="1" dirty="0">
                <a:solidFill>
                  <a:schemeClr val="accent1">
                    <a:lumMod val="75000"/>
                  </a:schemeClr>
                </a:solidFill>
              </a:rPr>
              <a:t>insert relevant national </a:t>
            </a:r>
            <a:r>
              <a:rPr lang="en-US" sz="2400" i="1" dirty="0" smtClean="0">
                <a:solidFill>
                  <a:schemeClr val="accent1">
                    <a:lumMod val="75000"/>
                  </a:schemeClr>
                </a:solidFill>
              </a:rPr>
              <a:t>	statistics</a:t>
            </a:r>
            <a:r>
              <a:rPr lang="en-US" sz="2400" dirty="0">
                <a:solidFill>
                  <a:schemeClr val="accent1">
                    <a:lumMod val="75000"/>
                  </a:schemeClr>
                </a:solidFill>
              </a:rPr>
              <a:t>)</a:t>
            </a:r>
          </a:p>
          <a:p>
            <a:pPr marL="0" indent="0">
              <a:buNone/>
            </a:pPr>
            <a:endParaRPr lang="en-US" dirty="0" smtClean="0"/>
          </a:p>
          <a:p>
            <a:endParaRPr lang="en-US" dirty="0"/>
          </a:p>
        </p:txBody>
      </p:sp>
      <p:pic>
        <p:nvPicPr>
          <p:cNvPr id="6" name="Picture 5"/>
          <p:cNvPicPr>
            <a:picLocks noChangeAspect="1"/>
          </p:cNvPicPr>
          <p:nvPr/>
        </p:nvPicPr>
        <p:blipFill>
          <a:blip r:embed="rId2"/>
          <a:stretch>
            <a:fillRect/>
          </a:stretch>
        </p:blipFill>
        <p:spPr>
          <a:xfrm>
            <a:off x="834572" y="3172320"/>
            <a:ext cx="2764224" cy="128210"/>
          </a:xfrm>
          <a:prstGeom prst="rect">
            <a:avLst/>
          </a:prstGeom>
        </p:spPr>
      </p:pic>
      <p:pic>
        <p:nvPicPr>
          <p:cNvPr id="7" name="Picture 6"/>
          <p:cNvPicPr>
            <a:picLocks noChangeAspect="1"/>
          </p:cNvPicPr>
          <p:nvPr/>
        </p:nvPicPr>
        <p:blipFill>
          <a:blip r:embed="rId2"/>
          <a:stretch>
            <a:fillRect/>
          </a:stretch>
        </p:blipFill>
        <p:spPr>
          <a:xfrm>
            <a:off x="834572" y="1774556"/>
            <a:ext cx="2764224" cy="128210"/>
          </a:xfrm>
          <a:prstGeom prst="rect">
            <a:avLst/>
          </a:prstGeom>
        </p:spPr>
      </p:pic>
      <p:sp>
        <p:nvSpPr>
          <p:cNvPr id="8" name="TextBox 7"/>
          <p:cNvSpPr txBox="1"/>
          <p:nvPr/>
        </p:nvSpPr>
        <p:spPr>
          <a:xfrm>
            <a:off x="4330094" y="6377023"/>
            <a:ext cx="604762" cy="369332"/>
          </a:xfrm>
          <a:prstGeom prst="rect">
            <a:avLst/>
          </a:prstGeom>
          <a:noFill/>
        </p:spPr>
        <p:txBody>
          <a:bodyPr wrap="square" rtlCol="0">
            <a:spAutoFit/>
          </a:bodyPr>
          <a:lstStyle/>
          <a:p>
            <a:pPr algn="ctr"/>
            <a:r>
              <a:rPr lang="en-US" dirty="0" smtClean="0">
                <a:solidFill>
                  <a:srgbClr val="1C8EA5"/>
                </a:solidFill>
              </a:rPr>
              <a:t>4</a:t>
            </a:r>
            <a:endParaRPr lang="en-US" dirty="0">
              <a:solidFill>
                <a:srgbClr val="1C8EA5"/>
              </a:solidFill>
            </a:endParaRPr>
          </a:p>
        </p:txBody>
      </p:sp>
    </p:spTree>
    <p:extLst>
      <p:ext uri="{BB962C8B-B14F-4D97-AF65-F5344CB8AC3E}">
        <p14:creationId xmlns:p14="http://schemas.microsoft.com/office/powerpoint/2010/main" val="402635125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34180" y="1976999"/>
            <a:ext cx="2205588" cy="1143000"/>
          </a:xfrm>
        </p:spPr>
        <p:txBody>
          <a:bodyPr>
            <a:noAutofit/>
          </a:bodyPr>
          <a:lstStyle/>
          <a:p>
            <a:pPr algn="r"/>
            <a:r>
              <a:rPr lang="en-US" sz="3200" b="1" dirty="0" smtClean="0">
                <a:solidFill>
                  <a:srgbClr val="1C8EA5"/>
                </a:solidFill>
              </a:rPr>
              <a:t>Why Address VAWG</a:t>
            </a:r>
            <a:endParaRPr lang="en-US" sz="3200" b="1" dirty="0">
              <a:solidFill>
                <a:srgbClr val="1C8EA5"/>
              </a:solidFill>
            </a:endParaRPr>
          </a:p>
        </p:txBody>
      </p:sp>
      <p:sp>
        <p:nvSpPr>
          <p:cNvPr id="3" name="Content Placeholder 2"/>
          <p:cNvSpPr>
            <a:spLocks noGrp="1"/>
          </p:cNvSpPr>
          <p:nvPr>
            <p:ph idx="1"/>
          </p:nvPr>
        </p:nvSpPr>
        <p:spPr>
          <a:xfrm>
            <a:off x="2857239" y="1829683"/>
            <a:ext cx="5497261" cy="4462261"/>
          </a:xfrm>
        </p:spPr>
        <p:txBody>
          <a:bodyPr>
            <a:normAutofit fontScale="55000" lnSpcReduction="20000"/>
          </a:bodyPr>
          <a:lstStyle/>
          <a:p>
            <a:pPr lvl="0">
              <a:lnSpc>
                <a:spcPct val="130000"/>
              </a:lnSpc>
            </a:pPr>
            <a:r>
              <a:rPr lang="en-US" sz="3600" dirty="0" smtClean="0"/>
              <a:t>Because it’s everyone’s right to live free of violence</a:t>
            </a:r>
          </a:p>
          <a:p>
            <a:pPr>
              <a:lnSpc>
                <a:spcPct val="130000"/>
              </a:lnSpc>
            </a:pPr>
            <a:r>
              <a:rPr lang="en-US" sz="3600" dirty="0"/>
              <a:t>Fulfill </a:t>
            </a:r>
            <a:r>
              <a:rPr lang="en-US" sz="3600" dirty="0" smtClean="0"/>
              <a:t>regional and global commitments </a:t>
            </a:r>
            <a:r>
              <a:rPr lang="en-US" sz="3600" dirty="0"/>
              <a:t>made to uphold the dignity and rights of every citizen in relation </a:t>
            </a:r>
            <a:r>
              <a:rPr lang="en-US" sz="3600" dirty="0" smtClean="0"/>
              <a:t> </a:t>
            </a:r>
          </a:p>
          <a:p>
            <a:pPr lvl="0">
              <a:lnSpc>
                <a:spcPct val="130000"/>
              </a:lnSpc>
            </a:pPr>
            <a:r>
              <a:rPr lang="en-US" sz="3600" dirty="0" smtClean="0"/>
              <a:t>To </a:t>
            </a:r>
            <a:r>
              <a:rPr lang="en-US" sz="3600" dirty="0"/>
              <a:t>save </a:t>
            </a:r>
            <a:r>
              <a:rPr lang="en-US" sz="3600" dirty="0" smtClean="0"/>
              <a:t>costs </a:t>
            </a:r>
            <a:r>
              <a:rPr lang="en-US" sz="3600" dirty="0"/>
              <a:t>at individual, family, community and national level</a:t>
            </a:r>
            <a:endParaRPr lang="en-GB" sz="3600" dirty="0"/>
          </a:p>
          <a:p>
            <a:pPr lvl="0">
              <a:lnSpc>
                <a:spcPct val="130000"/>
              </a:lnSpc>
            </a:pPr>
            <a:r>
              <a:rPr lang="en-US" sz="3600" dirty="0"/>
              <a:t>To encourage equal participation of girl and boys, women and men in education and political sphere</a:t>
            </a:r>
            <a:endParaRPr lang="en-GB" sz="3600" dirty="0"/>
          </a:p>
          <a:p>
            <a:pPr lvl="0">
              <a:lnSpc>
                <a:spcPct val="130000"/>
              </a:lnSpc>
            </a:pPr>
            <a:r>
              <a:rPr lang="en-US" sz="3600" dirty="0" smtClean="0"/>
              <a:t>Boost </a:t>
            </a:r>
            <a:r>
              <a:rPr lang="en-US" sz="3600" dirty="0"/>
              <a:t>social and economic development</a:t>
            </a:r>
            <a:endParaRPr lang="en-GB" sz="3600" dirty="0"/>
          </a:p>
          <a:p>
            <a:pPr marL="0" indent="0">
              <a:buNone/>
            </a:pPr>
            <a:endParaRPr lang="en-US" dirty="0"/>
          </a:p>
        </p:txBody>
      </p:sp>
      <p:pic>
        <p:nvPicPr>
          <p:cNvPr id="6" name="Picture 5"/>
          <p:cNvPicPr>
            <a:picLocks noChangeAspect="1"/>
          </p:cNvPicPr>
          <p:nvPr/>
        </p:nvPicPr>
        <p:blipFill>
          <a:blip r:embed="rId3"/>
          <a:stretch>
            <a:fillRect/>
          </a:stretch>
        </p:blipFill>
        <p:spPr>
          <a:xfrm>
            <a:off x="810381" y="3476816"/>
            <a:ext cx="1729388" cy="128210"/>
          </a:xfrm>
          <a:prstGeom prst="rect">
            <a:avLst/>
          </a:prstGeom>
        </p:spPr>
      </p:pic>
      <p:pic>
        <p:nvPicPr>
          <p:cNvPr id="7" name="Picture 6"/>
          <p:cNvPicPr>
            <a:picLocks noChangeAspect="1"/>
          </p:cNvPicPr>
          <p:nvPr/>
        </p:nvPicPr>
        <p:blipFill>
          <a:blip r:embed="rId3"/>
          <a:stretch>
            <a:fillRect/>
          </a:stretch>
        </p:blipFill>
        <p:spPr>
          <a:xfrm>
            <a:off x="810381" y="1864521"/>
            <a:ext cx="1729388" cy="128210"/>
          </a:xfrm>
          <a:prstGeom prst="rect">
            <a:avLst/>
          </a:prstGeom>
        </p:spPr>
      </p:pic>
      <p:sp>
        <p:nvSpPr>
          <p:cNvPr id="8" name="TextBox 7"/>
          <p:cNvSpPr txBox="1"/>
          <p:nvPr/>
        </p:nvSpPr>
        <p:spPr>
          <a:xfrm>
            <a:off x="4330094" y="6377023"/>
            <a:ext cx="604762" cy="369332"/>
          </a:xfrm>
          <a:prstGeom prst="rect">
            <a:avLst/>
          </a:prstGeom>
          <a:noFill/>
        </p:spPr>
        <p:txBody>
          <a:bodyPr wrap="square" rtlCol="0">
            <a:spAutoFit/>
          </a:bodyPr>
          <a:lstStyle/>
          <a:p>
            <a:pPr algn="ctr"/>
            <a:r>
              <a:rPr lang="en-US" dirty="0" smtClean="0">
                <a:solidFill>
                  <a:srgbClr val="1C8EA5"/>
                </a:solidFill>
              </a:rPr>
              <a:t>5</a:t>
            </a:r>
            <a:endParaRPr lang="en-US" dirty="0">
              <a:solidFill>
                <a:srgbClr val="1C8EA5"/>
              </a:solidFill>
            </a:endParaRPr>
          </a:p>
        </p:txBody>
      </p:sp>
    </p:spTree>
    <p:extLst>
      <p:ext uri="{BB962C8B-B14F-4D97-AF65-F5344CB8AC3E}">
        <p14:creationId xmlns:p14="http://schemas.microsoft.com/office/powerpoint/2010/main" val="419980252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1524" y="1912363"/>
            <a:ext cx="2990911" cy="1647191"/>
          </a:xfrm>
        </p:spPr>
        <p:txBody>
          <a:bodyPr>
            <a:noAutofit/>
          </a:bodyPr>
          <a:lstStyle/>
          <a:p>
            <a:pPr algn="r"/>
            <a:r>
              <a:rPr lang="en-US" sz="3400" b="1" dirty="0" smtClean="0">
                <a:solidFill>
                  <a:srgbClr val="1C8EA5"/>
                </a:solidFill>
              </a:rPr>
              <a:t>Legal and Operational Frameworks</a:t>
            </a:r>
            <a:endParaRPr lang="en-US" sz="3400" b="1" dirty="0">
              <a:solidFill>
                <a:srgbClr val="1C8EA5"/>
              </a:solidFill>
            </a:endParaRPr>
          </a:p>
        </p:txBody>
      </p:sp>
      <p:sp>
        <p:nvSpPr>
          <p:cNvPr id="3" name="Content Placeholder 2"/>
          <p:cNvSpPr>
            <a:spLocks noGrp="1"/>
          </p:cNvSpPr>
          <p:nvPr>
            <p:ph idx="1"/>
          </p:nvPr>
        </p:nvSpPr>
        <p:spPr>
          <a:xfrm>
            <a:off x="3943324" y="1769209"/>
            <a:ext cx="4576386" cy="4187624"/>
          </a:xfrm>
        </p:spPr>
        <p:txBody>
          <a:bodyPr>
            <a:normAutofit lnSpcReduction="10000"/>
          </a:bodyPr>
          <a:lstStyle/>
          <a:p>
            <a:pPr>
              <a:lnSpc>
                <a:spcPct val="110000"/>
              </a:lnSpc>
            </a:pPr>
            <a:r>
              <a:rPr lang="en-US" sz="2400" dirty="0" smtClean="0"/>
              <a:t>Our country is signatory to the following legal and operational frameworks listed below. This signals the country’s commitment to ending VAW:</a:t>
            </a:r>
          </a:p>
          <a:p>
            <a:pPr marL="0" indent="0">
              <a:buNone/>
            </a:pPr>
            <a:endParaRPr lang="en-US" sz="2400" i="1" dirty="0" smtClean="0"/>
          </a:p>
          <a:p>
            <a:pPr marL="0" indent="0">
              <a:buNone/>
            </a:pPr>
            <a:r>
              <a:rPr lang="en-US" sz="2400" i="1" dirty="0" smtClean="0">
                <a:solidFill>
                  <a:schemeClr val="accent1">
                    <a:lumMod val="75000"/>
                  </a:schemeClr>
                </a:solidFill>
              </a:rPr>
              <a:t>(please insert international, and regional legal and operational frameworks that apply to your county</a:t>
            </a:r>
            <a:r>
              <a:rPr lang="en-US" sz="2400" dirty="0" smtClean="0">
                <a:solidFill>
                  <a:schemeClr val="accent1">
                    <a:lumMod val="75000"/>
                  </a:schemeClr>
                </a:solidFill>
              </a:rPr>
              <a:t>)</a:t>
            </a:r>
            <a:endParaRPr lang="en-US" sz="2400" dirty="0">
              <a:solidFill>
                <a:schemeClr val="accent1">
                  <a:lumMod val="75000"/>
                </a:schemeClr>
              </a:solidFill>
            </a:endParaRPr>
          </a:p>
        </p:txBody>
      </p:sp>
      <p:pic>
        <p:nvPicPr>
          <p:cNvPr id="6" name="Picture 5"/>
          <p:cNvPicPr>
            <a:picLocks noChangeAspect="1"/>
          </p:cNvPicPr>
          <p:nvPr/>
        </p:nvPicPr>
        <p:blipFill>
          <a:blip r:embed="rId2"/>
          <a:stretch>
            <a:fillRect/>
          </a:stretch>
        </p:blipFill>
        <p:spPr>
          <a:xfrm>
            <a:off x="870856" y="3595947"/>
            <a:ext cx="2620574" cy="128210"/>
          </a:xfrm>
          <a:prstGeom prst="rect">
            <a:avLst/>
          </a:prstGeom>
        </p:spPr>
      </p:pic>
      <p:pic>
        <p:nvPicPr>
          <p:cNvPr id="7" name="Picture 6"/>
          <p:cNvPicPr>
            <a:picLocks noChangeAspect="1"/>
          </p:cNvPicPr>
          <p:nvPr/>
        </p:nvPicPr>
        <p:blipFill>
          <a:blip r:embed="rId2"/>
          <a:stretch>
            <a:fillRect/>
          </a:stretch>
        </p:blipFill>
        <p:spPr>
          <a:xfrm>
            <a:off x="870856" y="1863983"/>
            <a:ext cx="2620574" cy="128210"/>
          </a:xfrm>
          <a:prstGeom prst="rect">
            <a:avLst/>
          </a:prstGeom>
        </p:spPr>
      </p:pic>
      <p:sp>
        <p:nvSpPr>
          <p:cNvPr id="8" name="TextBox 7"/>
          <p:cNvSpPr txBox="1"/>
          <p:nvPr/>
        </p:nvSpPr>
        <p:spPr>
          <a:xfrm>
            <a:off x="4330094" y="6377023"/>
            <a:ext cx="604762" cy="369332"/>
          </a:xfrm>
          <a:prstGeom prst="rect">
            <a:avLst/>
          </a:prstGeom>
          <a:noFill/>
        </p:spPr>
        <p:txBody>
          <a:bodyPr wrap="square" rtlCol="0">
            <a:spAutoFit/>
          </a:bodyPr>
          <a:lstStyle/>
          <a:p>
            <a:pPr algn="ctr"/>
            <a:r>
              <a:rPr lang="en-US" dirty="0" smtClean="0">
                <a:solidFill>
                  <a:srgbClr val="1C8EA5"/>
                </a:solidFill>
              </a:rPr>
              <a:t>6</a:t>
            </a:r>
            <a:endParaRPr lang="en-US" dirty="0">
              <a:solidFill>
                <a:srgbClr val="1C8EA5"/>
              </a:solidFill>
            </a:endParaRPr>
          </a:p>
        </p:txBody>
      </p:sp>
    </p:spTree>
    <p:extLst>
      <p:ext uri="{BB962C8B-B14F-4D97-AF65-F5344CB8AC3E}">
        <p14:creationId xmlns:p14="http://schemas.microsoft.com/office/powerpoint/2010/main" val="155584478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3655" y="1626096"/>
            <a:ext cx="2633965" cy="4237479"/>
          </a:xfrm>
        </p:spPr>
        <p:txBody>
          <a:bodyPr>
            <a:normAutofit/>
          </a:bodyPr>
          <a:lstStyle/>
          <a:p>
            <a:pPr algn="r"/>
            <a:r>
              <a:rPr lang="en-US" sz="3400" b="1" dirty="0" smtClean="0">
                <a:solidFill>
                  <a:srgbClr val="20AECB"/>
                </a:solidFill>
              </a:rPr>
              <a:t>Our Leadership to end VAWG</a:t>
            </a:r>
            <a:endParaRPr lang="en-US" sz="3400" b="1" dirty="0">
              <a:solidFill>
                <a:srgbClr val="20AECB"/>
              </a:solidFill>
            </a:endParaRPr>
          </a:p>
        </p:txBody>
      </p:sp>
      <p:sp>
        <p:nvSpPr>
          <p:cNvPr id="3" name="Content Placeholder 2"/>
          <p:cNvSpPr>
            <a:spLocks noGrp="1"/>
          </p:cNvSpPr>
          <p:nvPr>
            <p:ph idx="1"/>
          </p:nvPr>
        </p:nvSpPr>
        <p:spPr>
          <a:xfrm>
            <a:off x="3208128" y="1600200"/>
            <a:ext cx="5497261" cy="4925860"/>
          </a:xfrm>
        </p:spPr>
        <p:txBody>
          <a:bodyPr>
            <a:noAutofit/>
          </a:bodyPr>
          <a:lstStyle/>
          <a:p>
            <a:pPr marL="0" indent="0">
              <a:buNone/>
            </a:pPr>
            <a:r>
              <a:rPr lang="en-US" sz="1500" i="1" dirty="0">
                <a:solidFill>
                  <a:schemeClr val="accent1">
                    <a:lumMod val="75000"/>
                  </a:schemeClr>
                </a:solidFill>
              </a:rPr>
              <a:t>In this section please </a:t>
            </a:r>
            <a:r>
              <a:rPr lang="en-US" sz="1500" i="1" dirty="0" smtClean="0">
                <a:solidFill>
                  <a:schemeClr val="accent1">
                    <a:lumMod val="75000"/>
                  </a:schemeClr>
                </a:solidFill>
              </a:rPr>
              <a:t>find out </a:t>
            </a:r>
            <a:r>
              <a:rPr lang="en-US" sz="1500" i="1" dirty="0">
                <a:solidFill>
                  <a:schemeClr val="accent1">
                    <a:lumMod val="75000"/>
                  </a:schemeClr>
                </a:solidFill>
              </a:rPr>
              <a:t>and include the following information</a:t>
            </a:r>
            <a:endParaRPr lang="en-GB" sz="1500" dirty="0">
              <a:solidFill>
                <a:schemeClr val="accent1">
                  <a:lumMod val="75000"/>
                </a:schemeClr>
              </a:solidFill>
            </a:endParaRPr>
          </a:p>
          <a:p>
            <a:pPr lvl="0"/>
            <a:r>
              <a:rPr lang="en-US" sz="1500" i="1" dirty="0">
                <a:solidFill>
                  <a:schemeClr val="accent1">
                    <a:lumMod val="75000"/>
                  </a:schemeClr>
                </a:solidFill>
              </a:rPr>
              <a:t>P</a:t>
            </a:r>
            <a:r>
              <a:rPr lang="en-US" sz="1500" i="1" dirty="0" smtClean="0">
                <a:solidFill>
                  <a:schemeClr val="accent1">
                    <a:lumMod val="75000"/>
                  </a:schemeClr>
                </a:solidFill>
              </a:rPr>
              <a:t>rovisions </a:t>
            </a:r>
            <a:r>
              <a:rPr lang="en-US" sz="1500" i="1" dirty="0">
                <a:solidFill>
                  <a:schemeClr val="accent1">
                    <a:lumMod val="75000"/>
                  </a:schemeClr>
                </a:solidFill>
              </a:rPr>
              <a:t>within your national constitution around gender equality. If there are none point this out as </a:t>
            </a:r>
            <a:r>
              <a:rPr lang="en-US" sz="1500" i="1" dirty="0" smtClean="0">
                <a:solidFill>
                  <a:schemeClr val="accent1">
                    <a:lumMod val="75000"/>
                  </a:schemeClr>
                </a:solidFill>
              </a:rPr>
              <a:t>well</a:t>
            </a:r>
          </a:p>
          <a:p>
            <a:pPr lvl="0"/>
            <a:endParaRPr lang="en-GB" sz="1000" dirty="0">
              <a:solidFill>
                <a:schemeClr val="accent1">
                  <a:lumMod val="75000"/>
                </a:schemeClr>
              </a:solidFill>
            </a:endParaRPr>
          </a:p>
          <a:p>
            <a:r>
              <a:rPr lang="en-US" sz="1500" i="1" dirty="0">
                <a:solidFill>
                  <a:schemeClr val="accent1">
                    <a:lumMod val="75000"/>
                  </a:schemeClr>
                </a:solidFill>
              </a:rPr>
              <a:t>Check for and include provisions in the </a:t>
            </a:r>
            <a:r>
              <a:rPr lang="en-US" sz="1500" i="1" dirty="0" smtClean="0">
                <a:solidFill>
                  <a:schemeClr val="accent1">
                    <a:lumMod val="75000"/>
                  </a:schemeClr>
                </a:solidFill>
              </a:rPr>
              <a:t>country’s laws that </a:t>
            </a:r>
            <a:r>
              <a:rPr lang="en-US" sz="1500" i="1" dirty="0">
                <a:solidFill>
                  <a:schemeClr val="accent1">
                    <a:lumMod val="75000"/>
                  </a:schemeClr>
                </a:solidFill>
              </a:rPr>
              <a:t>address violence against women. If there are none point this out as </a:t>
            </a:r>
            <a:r>
              <a:rPr lang="en-US" sz="1500" i="1" dirty="0" smtClean="0">
                <a:solidFill>
                  <a:schemeClr val="accent1">
                    <a:lumMod val="75000"/>
                  </a:schemeClr>
                </a:solidFill>
              </a:rPr>
              <a:t>well</a:t>
            </a:r>
          </a:p>
          <a:p>
            <a:endParaRPr lang="en-GB" sz="1500" dirty="0">
              <a:solidFill>
                <a:schemeClr val="accent1">
                  <a:lumMod val="75000"/>
                </a:schemeClr>
              </a:solidFill>
            </a:endParaRPr>
          </a:p>
          <a:p>
            <a:r>
              <a:rPr lang="en-US" sz="1500" i="1" dirty="0" smtClean="0">
                <a:solidFill>
                  <a:schemeClr val="accent1">
                    <a:lumMod val="75000"/>
                  </a:schemeClr>
                </a:solidFill>
              </a:rPr>
              <a:t>Include </a:t>
            </a:r>
            <a:r>
              <a:rPr lang="en-US" sz="1500" i="1" dirty="0">
                <a:solidFill>
                  <a:schemeClr val="accent1">
                    <a:lumMod val="75000"/>
                  </a:schemeClr>
                </a:solidFill>
              </a:rPr>
              <a:t>any </a:t>
            </a:r>
            <a:r>
              <a:rPr lang="en-US" sz="1500" i="1" dirty="0" smtClean="0">
                <a:solidFill>
                  <a:schemeClr val="accent1">
                    <a:lumMod val="75000"/>
                  </a:schemeClr>
                </a:solidFill>
              </a:rPr>
              <a:t>other policies </a:t>
            </a:r>
            <a:r>
              <a:rPr lang="en-US" sz="1500" i="1" dirty="0">
                <a:solidFill>
                  <a:schemeClr val="accent1">
                    <a:lumMod val="75000"/>
                  </a:schemeClr>
                </a:solidFill>
              </a:rPr>
              <a:t>and national plans within the country that address violence against women If there are none point this out as </a:t>
            </a:r>
            <a:r>
              <a:rPr lang="en-US" sz="1500" i="1" dirty="0" smtClean="0">
                <a:solidFill>
                  <a:schemeClr val="accent1">
                    <a:lumMod val="75000"/>
                  </a:schemeClr>
                </a:solidFill>
              </a:rPr>
              <a:t>well</a:t>
            </a:r>
          </a:p>
          <a:p>
            <a:endParaRPr lang="en-GB" sz="1500" dirty="0">
              <a:solidFill>
                <a:schemeClr val="accent1">
                  <a:lumMod val="75000"/>
                </a:schemeClr>
              </a:solidFill>
            </a:endParaRPr>
          </a:p>
          <a:p>
            <a:pPr lvl="0"/>
            <a:r>
              <a:rPr lang="en-US" sz="1500" i="1" dirty="0" smtClean="0">
                <a:solidFill>
                  <a:schemeClr val="accent1">
                    <a:lumMod val="75000"/>
                  </a:schemeClr>
                </a:solidFill>
              </a:rPr>
              <a:t>Check </a:t>
            </a:r>
            <a:r>
              <a:rPr lang="en-US" sz="1500" i="1" dirty="0">
                <a:solidFill>
                  <a:schemeClr val="accent1">
                    <a:lumMod val="75000"/>
                  </a:schemeClr>
                </a:solidFill>
              </a:rPr>
              <a:t>for and include progress in implementing </a:t>
            </a:r>
            <a:r>
              <a:rPr lang="en-US" sz="1500" i="1" dirty="0" smtClean="0">
                <a:solidFill>
                  <a:schemeClr val="accent1">
                    <a:lumMod val="75000"/>
                  </a:schemeClr>
                </a:solidFill>
              </a:rPr>
              <a:t>the above mentioned laws and policies</a:t>
            </a:r>
          </a:p>
          <a:p>
            <a:pPr lvl="0"/>
            <a:endParaRPr lang="en-GB" sz="1500" dirty="0">
              <a:solidFill>
                <a:schemeClr val="accent1">
                  <a:lumMod val="75000"/>
                </a:schemeClr>
              </a:solidFill>
            </a:endParaRPr>
          </a:p>
          <a:p>
            <a:pPr lvl="0"/>
            <a:r>
              <a:rPr lang="en-US" sz="1500" i="1" dirty="0">
                <a:solidFill>
                  <a:schemeClr val="accent1">
                    <a:lumMod val="75000"/>
                  </a:schemeClr>
                </a:solidFill>
              </a:rPr>
              <a:t>Check for and include gaps in implementation i.e. absence of operational plans, insufficient budgets, lack of knowledge and skills within implementing institutions </a:t>
            </a:r>
            <a:r>
              <a:rPr lang="en-US" sz="1500" i="1" dirty="0" err="1" smtClean="0">
                <a:solidFill>
                  <a:schemeClr val="accent1">
                    <a:lumMod val="75000"/>
                  </a:schemeClr>
                </a:solidFill>
              </a:rPr>
              <a:t>etc</a:t>
            </a:r>
            <a:endParaRPr lang="en-GB" sz="1500" dirty="0">
              <a:solidFill>
                <a:schemeClr val="accent1">
                  <a:lumMod val="75000"/>
                </a:schemeClr>
              </a:solidFill>
            </a:endParaRPr>
          </a:p>
        </p:txBody>
      </p:sp>
      <p:grpSp>
        <p:nvGrpSpPr>
          <p:cNvPr id="7" name="Group 6"/>
          <p:cNvGrpSpPr/>
          <p:nvPr/>
        </p:nvGrpSpPr>
        <p:grpSpPr>
          <a:xfrm>
            <a:off x="592666" y="1605683"/>
            <a:ext cx="2414954" cy="2212220"/>
            <a:chOff x="0" y="1416998"/>
            <a:chExt cx="3333460" cy="2212220"/>
          </a:xfrm>
        </p:grpSpPr>
        <p:pic>
          <p:nvPicPr>
            <p:cNvPr id="5" name="Picture 4"/>
            <p:cNvPicPr>
              <a:picLocks noChangeAspect="1"/>
            </p:cNvPicPr>
            <p:nvPr/>
          </p:nvPicPr>
          <p:blipFill>
            <a:blip r:embed="rId2"/>
            <a:stretch>
              <a:fillRect/>
            </a:stretch>
          </p:blipFill>
          <p:spPr>
            <a:xfrm>
              <a:off x="0" y="3501008"/>
              <a:ext cx="3333460" cy="128210"/>
            </a:xfrm>
            <a:prstGeom prst="rect">
              <a:avLst/>
            </a:prstGeom>
          </p:spPr>
        </p:pic>
        <p:pic>
          <p:nvPicPr>
            <p:cNvPr id="6" name="Picture 5"/>
            <p:cNvPicPr>
              <a:picLocks noChangeAspect="1"/>
            </p:cNvPicPr>
            <p:nvPr/>
          </p:nvPicPr>
          <p:blipFill>
            <a:blip r:embed="rId2"/>
            <a:stretch>
              <a:fillRect/>
            </a:stretch>
          </p:blipFill>
          <p:spPr>
            <a:xfrm>
              <a:off x="0" y="1416998"/>
              <a:ext cx="3333460" cy="128210"/>
            </a:xfrm>
            <a:prstGeom prst="rect">
              <a:avLst/>
            </a:prstGeom>
          </p:spPr>
        </p:pic>
      </p:grpSp>
      <p:sp>
        <p:nvSpPr>
          <p:cNvPr id="8" name="TextBox 7"/>
          <p:cNvSpPr txBox="1"/>
          <p:nvPr/>
        </p:nvSpPr>
        <p:spPr>
          <a:xfrm>
            <a:off x="4330094" y="6377023"/>
            <a:ext cx="604762" cy="369332"/>
          </a:xfrm>
          <a:prstGeom prst="rect">
            <a:avLst/>
          </a:prstGeom>
          <a:noFill/>
        </p:spPr>
        <p:txBody>
          <a:bodyPr wrap="square" rtlCol="0">
            <a:spAutoFit/>
          </a:bodyPr>
          <a:lstStyle/>
          <a:p>
            <a:pPr algn="ctr"/>
            <a:r>
              <a:rPr lang="en-US" dirty="0" smtClean="0">
                <a:solidFill>
                  <a:srgbClr val="1C8EA5"/>
                </a:solidFill>
              </a:rPr>
              <a:t>7</a:t>
            </a:r>
            <a:endParaRPr lang="en-US" dirty="0">
              <a:solidFill>
                <a:srgbClr val="1C8EA5"/>
              </a:solidFill>
            </a:endParaRPr>
          </a:p>
        </p:txBody>
      </p:sp>
    </p:spTree>
    <p:extLst>
      <p:ext uri="{BB962C8B-B14F-4D97-AF65-F5344CB8AC3E}">
        <p14:creationId xmlns:p14="http://schemas.microsoft.com/office/powerpoint/2010/main" val="228540023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71407" y="1695119"/>
            <a:ext cx="5228037" cy="2683306"/>
          </a:xfrm>
        </p:spPr>
        <p:txBody>
          <a:bodyPr>
            <a:normAutofit/>
          </a:bodyPr>
          <a:lstStyle/>
          <a:p>
            <a:r>
              <a:rPr lang="en-US" b="1" dirty="0" smtClean="0">
                <a:solidFill>
                  <a:srgbClr val="1C8EA5"/>
                </a:solidFill>
              </a:rPr>
              <a:t>Take Action! – </a:t>
            </a:r>
            <a:r>
              <a:rPr lang="en-US" dirty="0" smtClean="0">
                <a:solidFill>
                  <a:srgbClr val="1B978E"/>
                </a:solidFill>
              </a:rPr>
              <a:t>Leading the Way to end VAWG</a:t>
            </a:r>
            <a:endParaRPr lang="en-US" dirty="0">
              <a:solidFill>
                <a:srgbClr val="1B978E"/>
              </a:solidFill>
            </a:endParaRPr>
          </a:p>
        </p:txBody>
      </p:sp>
      <p:sp>
        <p:nvSpPr>
          <p:cNvPr id="3" name="Content Placeholder 2"/>
          <p:cNvSpPr>
            <a:spLocks noGrp="1"/>
          </p:cNvSpPr>
          <p:nvPr>
            <p:ph idx="1"/>
          </p:nvPr>
        </p:nvSpPr>
        <p:spPr>
          <a:xfrm>
            <a:off x="457200" y="4378425"/>
            <a:ext cx="8229600" cy="1747738"/>
          </a:xfrm>
        </p:spPr>
        <p:txBody>
          <a:bodyPr>
            <a:normAutofit/>
          </a:bodyPr>
          <a:lstStyle/>
          <a:p>
            <a:pPr marL="0" indent="0">
              <a:buNone/>
            </a:pPr>
            <a:r>
              <a:rPr lang="en-US" sz="2000" i="1" dirty="0">
                <a:solidFill>
                  <a:schemeClr val="accent1">
                    <a:lumMod val="75000"/>
                  </a:schemeClr>
                </a:solidFill>
              </a:rPr>
              <a:t>Insert your specific campaign asks </a:t>
            </a:r>
            <a:r>
              <a:rPr lang="en-US" sz="2000" i="1" dirty="0" smtClean="0">
                <a:solidFill>
                  <a:schemeClr val="accent1">
                    <a:lumMod val="75000"/>
                  </a:schemeClr>
                </a:solidFill>
              </a:rPr>
              <a:t>ideally they should be the campaign objectives and specific asks that you as a team agreed on as you completed the worksheet in the Action and Advocacy Kit before you commenced this campaign</a:t>
            </a:r>
            <a:endParaRPr lang="en-GB" sz="2000" dirty="0">
              <a:solidFill>
                <a:schemeClr val="accent1">
                  <a:lumMod val="75000"/>
                </a:schemeClr>
              </a:solidFill>
            </a:endParaRPr>
          </a:p>
        </p:txBody>
      </p:sp>
      <p:grpSp>
        <p:nvGrpSpPr>
          <p:cNvPr id="5" name="Group 4"/>
          <p:cNvGrpSpPr/>
          <p:nvPr/>
        </p:nvGrpSpPr>
        <p:grpSpPr>
          <a:xfrm>
            <a:off x="2080381" y="1622624"/>
            <a:ext cx="4922761" cy="2321070"/>
            <a:chOff x="0" y="1066243"/>
            <a:chExt cx="3333460" cy="2321070"/>
          </a:xfrm>
        </p:grpSpPr>
        <p:pic>
          <p:nvPicPr>
            <p:cNvPr id="6" name="Picture 5"/>
            <p:cNvPicPr>
              <a:picLocks noChangeAspect="1"/>
            </p:cNvPicPr>
            <p:nvPr/>
          </p:nvPicPr>
          <p:blipFill>
            <a:blip r:embed="rId2"/>
            <a:stretch>
              <a:fillRect/>
            </a:stretch>
          </p:blipFill>
          <p:spPr>
            <a:xfrm>
              <a:off x="0" y="3259103"/>
              <a:ext cx="3333460" cy="128210"/>
            </a:xfrm>
            <a:prstGeom prst="rect">
              <a:avLst/>
            </a:prstGeom>
          </p:spPr>
        </p:pic>
        <p:pic>
          <p:nvPicPr>
            <p:cNvPr id="7" name="Picture 6"/>
            <p:cNvPicPr>
              <a:picLocks noChangeAspect="1"/>
            </p:cNvPicPr>
            <p:nvPr/>
          </p:nvPicPr>
          <p:blipFill>
            <a:blip r:embed="rId2"/>
            <a:stretch>
              <a:fillRect/>
            </a:stretch>
          </p:blipFill>
          <p:spPr>
            <a:xfrm>
              <a:off x="0" y="1066243"/>
              <a:ext cx="3333460" cy="128210"/>
            </a:xfrm>
            <a:prstGeom prst="rect">
              <a:avLst/>
            </a:prstGeom>
          </p:spPr>
        </p:pic>
      </p:grpSp>
      <p:sp>
        <p:nvSpPr>
          <p:cNvPr id="8" name="TextBox 7"/>
          <p:cNvSpPr txBox="1"/>
          <p:nvPr/>
        </p:nvSpPr>
        <p:spPr>
          <a:xfrm>
            <a:off x="4330094" y="6377023"/>
            <a:ext cx="604762" cy="369332"/>
          </a:xfrm>
          <a:prstGeom prst="rect">
            <a:avLst/>
          </a:prstGeom>
          <a:noFill/>
        </p:spPr>
        <p:txBody>
          <a:bodyPr wrap="square" rtlCol="0">
            <a:spAutoFit/>
          </a:bodyPr>
          <a:lstStyle/>
          <a:p>
            <a:pPr algn="ctr"/>
            <a:r>
              <a:rPr lang="en-US" dirty="0" smtClean="0">
                <a:solidFill>
                  <a:srgbClr val="1C8EA5"/>
                </a:solidFill>
              </a:rPr>
              <a:t>8</a:t>
            </a:r>
            <a:endParaRPr lang="en-US" dirty="0">
              <a:solidFill>
                <a:srgbClr val="1C8EA5"/>
              </a:solidFill>
            </a:endParaRPr>
          </a:p>
        </p:txBody>
      </p:sp>
    </p:spTree>
    <p:extLst>
      <p:ext uri="{BB962C8B-B14F-4D97-AF65-F5344CB8AC3E}">
        <p14:creationId xmlns:p14="http://schemas.microsoft.com/office/powerpoint/2010/main" val="363995278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326</TotalTime>
  <Words>519</Words>
  <Application>Microsoft Office PowerPoint</Application>
  <PresentationFormat>On-screen Show (4:3)</PresentationFormat>
  <Paragraphs>57</Paragraphs>
  <Slides>10</Slides>
  <Notes>2</Notes>
  <HiddenSlides>0</HiddenSlides>
  <MMClips>0</MMClips>
  <ScaleCrop>false</ScaleCrop>
  <HeadingPairs>
    <vt:vector size="4" baseType="variant">
      <vt:variant>
        <vt:lpstr>Theme</vt:lpstr>
      </vt:variant>
      <vt:variant>
        <vt:i4>1</vt:i4>
      </vt:variant>
      <vt:variant>
        <vt:lpstr>Slide Titles</vt:lpstr>
      </vt:variant>
      <vt:variant>
        <vt:i4>10</vt:i4>
      </vt:variant>
    </vt:vector>
  </HeadingPairs>
  <TitlesOfParts>
    <vt:vector size="11" baseType="lpstr">
      <vt:lpstr>Office Theme</vt:lpstr>
      <vt:lpstr>PowerPoint Presentation</vt:lpstr>
      <vt:lpstr>Violence Against Women (VAW)</vt:lpstr>
      <vt:lpstr>Magnitude of Violence Against Women and Girls (VAWG)</vt:lpstr>
      <vt:lpstr>Consequence and Cost of VAWG</vt:lpstr>
      <vt:lpstr>Consequences and costs of VAWG</vt:lpstr>
      <vt:lpstr>Why Address VAWG</vt:lpstr>
      <vt:lpstr>Legal and Operational Frameworks</vt:lpstr>
      <vt:lpstr>Our Leadership to end VAWG</vt:lpstr>
      <vt:lpstr>Take Action! – Leading the Way to end VAWG</vt:lpstr>
      <vt:lpstr>Leading the Way to end VAWG</vt:lpstr>
    </vt:vector>
  </TitlesOfParts>
  <Company>HOME</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Voice, Action- Now!</dc:title>
  <dc:creator>sharifa abdulaziz</dc:creator>
  <cp:lastModifiedBy>jean</cp:lastModifiedBy>
  <cp:revision>27</cp:revision>
  <dcterms:created xsi:type="dcterms:W3CDTF">2015-08-26T07:03:44Z</dcterms:created>
  <dcterms:modified xsi:type="dcterms:W3CDTF">2015-10-28T07:01:44Z</dcterms:modified>
</cp:coreProperties>
</file>